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7" r:id="rId2"/>
    <p:sldId id="278" r:id="rId3"/>
    <p:sldId id="273" r:id="rId4"/>
    <p:sldId id="298" r:id="rId5"/>
    <p:sldId id="306" r:id="rId6"/>
    <p:sldId id="307" r:id="rId7"/>
    <p:sldId id="308" r:id="rId8"/>
    <p:sldId id="316" r:id="rId9"/>
    <p:sldId id="331" r:id="rId10"/>
    <p:sldId id="319" r:id="rId11"/>
    <p:sldId id="310" r:id="rId12"/>
    <p:sldId id="312" r:id="rId13"/>
    <p:sldId id="300" r:id="rId14"/>
    <p:sldId id="313" r:id="rId15"/>
    <p:sldId id="305" r:id="rId16"/>
    <p:sldId id="276"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lherme Lionço" initials="GL" lastIdx="4" clrIdx="0">
    <p:extLst>
      <p:ext uri="{19B8F6BF-5375-455C-9EA6-DF929625EA0E}">
        <p15:presenceInfo xmlns:p15="http://schemas.microsoft.com/office/powerpoint/2012/main" userId="Guilherme Lionç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FE"/>
    <a:srgbClr val="FFA517"/>
    <a:srgbClr val="ED05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autoAdjust="0"/>
    <p:restoredTop sz="91501" autoAdjust="0"/>
  </p:normalViewPr>
  <p:slideViewPr>
    <p:cSldViewPr snapToGrid="0">
      <p:cViewPr varScale="1">
        <p:scale>
          <a:sx n="68" d="100"/>
          <a:sy n="68" d="100"/>
        </p:scale>
        <p:origin x="7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D0A45-B9D2-459B-A0FF-72BFCC7FA4B9}" type="datetimeFigureOut">
              <a:rPr lang="pt-BR" smtClean="0"/>
              <a:t>11/11/2019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8905-F0F7-4AE3-A2B6-B308A8C2998B}" type="slidenum">
              <a:rPr lang="pt-BR" smtClean="0"/>
              <a:t>‹#›</a:t>
            </a:fld>
            <a:endParaRPr lang="pt-BR"/>
          </a:p>
        </p:txBody>
      </p:sp>
    </p:spTree>
    <p:extLst>
      <p:ext uri="{BB962C8B-B14F-4D97-AF65-F5344CB8AC3E}">
        <p14:creationId xmlns:p14="http://schemas.microsoft.com/office/powerpoint/2010/main" val="123944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feasibility of the deployment of 3U CubeSat missions is under study at the University of Brasilia (</a:t>
            </a:r>
            <a:r>
              <a:rPr lang="en-US" sz="1200" kern="1200" dirty="0" err="1">
                <a:solidFill>
                  <a:schemeClr val="tx1"/>
                </a:solidFill>
                <a:effectLst/>
                <a:latin typeface="+mn-lt"/>
                <a:ea typeface="+mn-ea"/>
                <a:cs typeface="+mn-cs"/>
              </a:rPr>
              <a:t>UnB</a:t>
            </a:r>
            <a:r>
              <a:rPr lang="en-US" sz="1200" kern="1200" dirty="0">
                <a:solidFill>
                  <a:schemeClr val="tx1"/>
                </a:solidFill>
                <a:effectLst/>
                <a:latin typeface="+mn-lt"/>
                <a:ea typeface="+mn-ea"/>
                <a:cs typeface="+mn-cs"/>
              </a:rPr>
              <a:t>). These missions are aimed to validate concepts and perform system/subsystem/component testing for future proof-of-concepts prototypes. Initial subsystem requirements for these missions are (a) use of optical cameras for polar shields monitoring, (b) use of a Pulsed Plasma Thruster (PPT) for orbital control studies and (c) the use of an accelerometer to provide a mapping of the Earth gravitational field.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Some studies are already ongoing and all missions will require an Onboard Computer (OBC), a mandatory subsystem responsible for the control, management, and monitoring of all relevant signals needed for the correct operation of the CubeSat. The following text comprises the details of the development of UNB OBC, from its requirements to the hardware and software specifications, as well as some results of the first prototype.</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2</a:t>
            </a:fld>
            <a:endParaRPr lang="pt-BR"/>
          </a:p>
        </p:txBody>
      </p:sp>
    </p:spTree>
    <p:extLst>
      <p:ext uri="{BB962C8B-B14F-4D97-AF65-F5344CB8AC3E}">
        <p14:creationId xmlns:p14="http://schemas.microsoft.com/office/powerpoint/2010/main" val="340101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test Watchdog at software level, a system crash was simulated, causing a failure during the </a:t>
            </a:r>
            <a:r>
              <a:rPr lang="en-US" sz="1200" b="1" i="1" kern="1200" dirty="0" err="1">
                <a:solidFill>
                  <a:schemeClr val="tx1"/>
                </a:solidFill>
                <a:effectLst/>
                <a:latin typeface="+mn-lt"/>
                <a:ea typeface="+mn-ea"/>
                <a:cs typeface="+mn-cs"/>
              </a:rPr>
              <a:t>TT&amp;CTask</a:t>
            </a:r>
            <a:r>
              <a:rPr lang="en-US" sz="1200" kern="1200" dirty="0">
                <a:solidFill>
                  <a:schemeClr val="tx1"/>
                </a:solidFill>
                <a:effectLst/>
                <a:latin typeface="+mn-lt"/>
                <a:ea typeface="+mn-ea"/>
                <a:cs typeface="+mn-cs"/>
              </a:rPr>
              <a:t> bit setting in the </a:t>
            </a:r>
            <a:r>
              <a:rPr lang="en-US" sz="1200" b="1" i="1" kern="1200" dirty="0" err="1">
                <a:solidFill>
                  <a:schemeClr val="tx1"/>
                </a:solidFill>
                <a:effectLst/>
                <a:latin typeface="+mn-lt"/>
                <a:ea typeface="+mn-ea"/>
                <a:cs typeface="+mn-cs"/>
              </a:rPr>
              <a:t>WatchDogTask</a:t>
            </a:r>
            <a:r>
              <a:rPr lang="en-US" sz="1200" kern="1200" dirty="0">
                <a:solidFill>
                  <a:schemeClr val="tx1"/>
                </a:solidFill>
                <a:effectLst/>
                <a:latin typeface="+mn-lt"/>
                <a:ea typeface="+mn-ea"/>
                <a:cs typeface="+mn-cs"/>
              </a:rPr>
              <a:t> handler. As expected, </a:t>
            </a:r>
            <a:r>
              <a:rPr lang="en-US" sz="1200" b="1" i="1" kern="1200" dirty="0" err="1">
                <a:solidFill>
                  <a:schemeClr val="tx1"/>
                </a:solidFill>
                <a:effectLst/>
                <a:latin typeface="+mn-lt"/>
                <a:ea typeface="+mn-ea"/>
                <a:cs typeface="+mn-cs"/>
              </a:rPr>
              <a:t>WatchDogTask</a:t>
            </a:r>
            <a:r>
              <a:rPr lang="en-US" sz="1200" kern="1200" dirty="0">
                <a:solidFill>
                  <a:schemeClr val="tx1"/>
                </a:solidFill>
                <a:effectLst/>
                <a:latin typeface="+mn-lt"/>
                <a:ea typeface="+mn-ea"/>
                <a:cs typeface="+mn-cs"/>
              </a:rPr>
              <a:t> checked the bits and deleted the </a:t>
            </a:r>
            <a:r>
              <a:rPr lang="en-US" sz="1200" b="1" i="1" kern="1200" dirty="0" err="1">
                <a:solidFill>
                  <a:schemeClr val="tx1"/>
                </a:solidFill>
                <a:effectLst/>
                <a:latin typeface="+mn-lt"/>
                <a:ea typeface="+mn-ea"/>
                <a:cs typeface="+mn-cs"/>
              </a:rPr>
              <a:t>TT&amp;CTask</a:t>
            </a:r>
            <a:r>
              <a:rPr lang="en-US" sz="1200" kern="1200" dirty="0">
                <a:solidFill>
                  <a:schemeClr val="tx1"/>
                </a:solidFill>
                <a:effectLst/>
                <a:latin typeface="+mn-lt"/>
                <a:ea typeface="+mn-ea"/>
                <a:cs typeface="+mn-cs"/>
              </a:rPr>
              <a:t>, as shown in Figure 10. Before the lockup, the </a:t>
            </a:r>
            <a:r>
              <a:rPr lang="en-US" sz="1200" b="1" i="1" kern="1200" dirty="0" err="1">
                <a:solidFill>
                  <a:schemeClr val="tx1"/>
                </a:solidFill>
                <a:effectLst/>
                <a:latin typeface="+mn-lt"/>
                <a:ea typeface="+mn-ea"/>
                <a:cs typeface="+mn-cs"/>
              </a:rPr>
              <a:t>TT&amp;CTask</a:t>
            </a:r>
            <a:r>
              <a:rPr lang="en-US" sz="1200" b="1"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had the label TT&amp;C Task(2) [blue] and, after being restarted, changed to </a:t>
            </a:r>
            <a:r>
              <a:rPr lang="en-US" sz="1200" kern="1200" dirty="0" err="1">
                <a:solidFill>
                  <a:schemeClr val="tx1"/>
                </a:solidFill>
                <a:effectLst/>
                <a:latin typeface="+mn-lt"/>
                <a:ea typeface="+mn-ea"/>
                <a:cs typeface="+mn-cs"/>
              </a:rPr>
              <a:t>TT&amp;CTask</a:t>
            </a:r>
            <a:r>
              <a:rPr lang="en-US" sz="1200" kern="1200" dirty="0">
                <a:solidFill>
                  <a:schemeClr val="tx1"/>
                </a:solidFill>
                <a:effectLst/>
                <a:latin typeface="+mn-lt"/>
                <a:ea typeface="+mn-ea"/>
                <a:cs typeface="+mn-cs"/>
              </a:rPr>
              <a:t>(3) [green].</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11</a:t>
            </a:fld>
            <a:endParaRPr lang="pt-BR"/>
          </a:p>
        </p:txBody>
      </p:sp>
    </p:spTree>
    <p:extLst>
      <p:ext uri="{BB962C8B-B14F-4D97-AF65-F5344CB8AC3E}">
        <p14:creationId xmlns:p14="http://schemas.microsoft.com/office/powerpoint/2010/main" val="377253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PCB was designed using the </a:t>
            </a:r>
            <a:r>
              <a:rPr lang="en-US" sz="1200" kern="1200" dirty="0" err="1">
                <a:solidFill>
                  <a:schemeClr val="tx1"/>
                </a:solidFill>
                <a:effectLst/>
                <a:latin typeface="+mn-lt"/>
                <a:ea typeface="+mn-ea"/>
                <a:cs typeface="+mn-cs"/>
              </a:rPr>
              <a:t>KiCad</a:t>
            </a:r>
            <a:r>
              <a:rPr lang="en-US" sz="1200" kern="1200" dirty="0">
                <a:solidFill>
                  <a:schemeClr val="tx1"/>
                </a:solidFill>
                <a:effectLst/>
                <a:latin typeface="+mn-lt"/>
                <a:ea typeface="+mn-ea"/>
                <a:cs typeface="+mn-cs"/>
              </a:rPr>
              <a:t> EDA, an open-source software for circuitry design. The layout had two layers: a signal layer and a ground layer. In order to reduce cost and increase design flexibility, the chosen SMD components were 1206 package (approximately 3.2mm by 1.6mm). This choice allows components to be manually welded without the aid of robotic machinery. All traces were made using a 45° angle for every corner and were as short as possible to reduce inductance. The feed and ground connections were made using </a:t>
            </a:r>
            <a:r>
              <a:rPr lang="en-US" sz="1200" kern="1200" dirty="0" err="1">
                <a:solidFill>
                  <a:schemeClr val="tx1"/>
                </a:solidFill>
                <a:effectLst/>
                <a:latin typeface="+mn-lt"/>
                <a:ea typeface="+mn-ea"/>
                <a:cs typeface="+mn-cs"/>
              </a:rPr>
              <a:t>vias</a:t>
            </a:r>
            <a:r>
              <a:rPr lang="en-US" sz="1200" kern="1200" dirty="0">
                <a:solidFill>
                  <a:schemeClr val="tx1"/>
                </a:solidFill>
                <a:effectLst/>
                <a:latin typeface="+mn-lt"/>
                <a:ea typeface="+mn-ea"/>
                <a:cs typeface="+mn-cs"/>
              </a:rPr>
              <a:t>, saving space and decreasing the Electromagnetic Interference (EMI). It was not possible to have an intact ground plane and some traces were routed on the bottom layer, which may increase the EMI. The PCB dimensions are 95.89x90.17mm, which was based on the PC104 specification [14]. The final result is shown in Figure 11. The PCB manufacturing represents the current stage of the project. The next steps in developing OBC will be shown in section 6.</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12</a:t>
            </a:fld>
            <a:endParaRPr lang="pt-BR"/>
          </a:p>
        </p:txBody>
      </p:sp>
    </p:spTree>
    <p:extLst>
      <p:ext uri="{BB962C8B-B14F-4D97-AF65-F5344CB8AC3E}">
        <p14:creationId xmlns:p14="http://schemas.microsoft.com/office/powerpoint/2010/main" val="307121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presented the main advances made so far in the prototyping of UNB On Board Computer for the future CubeSat mission of the University of Brasilia. The development was divided into two parts: (a) Hardware, where the microcontroller and peripherals were selected; (b) Software, where the architecture and components for each layer were defined. According to the results, MSP432P4111 is a feasible choice for low power and intermediate performance scenarios. Using FreeRTOS as a real-time operating system is also an adequate choice for low RAM microcontrollers. It was also seen that Watchdog at software level worked as a form of redundancy in cases of partial code lockup. In addition, preliminary software can now change state according to some input, for example brightness.</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13</a:t>
            </a:fld>
            <a:endParaRPr lang="pt-BR"/>
          </a:p>
        </p:txBody>
      </p:sp>
    </p:spTree>
    <p:extLst>
      <p:ext uri="{BB962C8B-B14F-4D97-AF65-F5344CB8AC3E}">
        <p14:creationId xmlns:p14="http://schemas.microsoft.com/office/powerpoint/2010/main" val="2848238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established requirements have not been met due to the time available and the project complexity. All of these requirements will be resumed and implemented over the coming months to complete the first prototype of </a:t>
            </a:r>
            <a:r>
              <a:rPr lang="en-US" sz="1200" kern="1200" dirty="0" err="1">
                <a:solidFill>
                  <a:schemeClr val="tx1"/>
                </a:solidFill>
                <a:effectLst/>
                <a:latin typeface="+mn-lt"/>
                <a:ea typeface="+mn-ea"/>
                <a:cs typeface="+mn-cs"/>
              </a:rPr>
              <a:t>UnB</a:t>
            </a:r>
            <a:r>
              <a:rPr lang="en-US" sz="1200" kern="1200" dirty="0">
                <a:solidFill>
                  <a:schemeClr val="tx1"/>
                </a:solidFill>
                <a:effectLst/>
                <a:latin typeface="+mn-lt"/>
                <a:ea typeface="+mn-ea"/>
                <a:cs typeface="+mn-cs"/>
              </a:rPr>
              <a:t> OBC. A point of extreme priority to be resumed is the purchase and welding of the components, as it was not possible to test the PCB. After this step, the software tests may be performed in the OBC hardware, which means that the consumption and performance will be more accurate than in the TI-</a:t>
            </a:r>
            <a:r>
              <a:rPr lang="en-US" sz="1200" kern="1200" dirty="0" err="1">
                <a:solidFill>
                  <a:schemeClr val="tx1"/>
                </a:solidFill>
                <a:effectLst/>
                <a:latin typeface="+mn-lt"/>
                <a:ea typeface="+mn-ea"/>
                <a:cs typeface="+mn-cs"/>
              </a:rPr>
              <a:t>LaunchPad</a:t>
            </a:r>
            <a:r>
              <a:rPr lang="en-US" sz="1200" kern="1200" dirty="0">
                <a:solidFill>
                  <a:schemeClr val="tx1"/>
                </a:solidFill>
                <a:effectLst/>
                <a:latin typeface="+mn-lt"/>
                <a:ea typeface="+mn-ea"/>
                <a:cs typeface="+mn-cs"/>
              </a:rPr>
              <a:t>. The second point is the use of the 32KHz clock rate as the </a:t>
            </a:r>
            <a:r>
              <a:rPr lang="en-US" sz="1200" i="1"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frequency source during satellite hibernation mode. It has been concluded that using a single clock for both high performances and hibernates mode does not make OBC robust in low battery scenarios. The use of multiple watchdog levels is not sufficient to decrease the risk of radiation effects on OBC. The use of COTS components decreases system reliability and other forms of protection should be considered.</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14</a:t>
            </a:fld>
            <a:endParaRPr lang="pt-BR"/>
          </a:p>
        </p:txBody>
      </p:sp>
    </p:spTree>
    <p:extLst>
      <p:ext uri="{BB962C8B-B14F-4D97-AF65-F5344CB8AC3E}">
        <p14:creationId xmlns:p14="http://schemas.microsoft.com/office/powerpoint/2010/main" val="272574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was the assessment of different options for the microcontroller, as it is the component that imposes the main restrictions on the OBC performance. Selection criteria has considered: low power consumption, presence of ADC, SPI, UART, I2C and processing speed (clock rate). Usual COTS components were considered, and to reduce the time for the prototyping, we also required that a development kit was ready to be acquired from the corresponding manufacturer.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step was the dimensioning of the memory subsystem, responsible to store data from OBC processing, and composed by two subunits. The first stores telemetry and payload data, and the second stores a backup of the embedded software.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the microprocessor, memory and peripherical subsystems, the OBC unit has two main interfaces, one for debugging and other for communicating with other satellite subsystems. </a:t>
            </a:r>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3</a:t>
            </a:fld>
            <a:endParaRPr lang="pt-BR"/>
          </a:p>
        </p:txBody>
      </p:sp>
    </p:spTree>
    <p:extLst>
      <p:ext uri="{BB962C8B-B14F-4D97-AF65-F5344CB8AC3E}">
        <p14:creationId xmlns:p14="http://schemas.microsoft.com/office/powerpoint/2010/main" val="234074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depicted in Figure 2, a layered approach architecture was defined, in order to provide better software usability and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focus only on the SSL, the layer with the main development effort. An UML extension, </a:t>
            </a:r>
            <a:r>
              <a:rPr lang="en-US" sz="1200" kern="1200" dirty="0" err="1">
                <a:solidFill>
                  <a:schemeClr val="tx1"/>
                </a:solidFill>
                <a:effectLst/>
                <a:latin typeface="+mn-lt"/>
                <a:ea typeface="+mn-ea"/>
                <a:cs typeface="+mn-cs"/>
              </a:rPr>
              <a:t>FuncionalC</a:t>
            </a:r>
            <a:r>
              <a:rPr lang="en-US" sz="1200" kern="1200" dirty="0">
                <a:solidFill>
                  <a:schemeClr val="tx1"/>
                </a:solidFill>
                <a:effectLst/>
                <a:latin typeface="+mn-lt"/>
                <a:ea typeface="+mn-ea"/>
                <a:cs typeface="+mn-cs"/>
              </a:rPr>
              <a:t> [12], allows the modeling of systems using C language, the one chosen for the code writing and testing. It is worth mentioning that, at this stage of prototyping, the pre-launching and deployment stages were not considered.</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4</a:t>
            </a:fld>
            <a:endParaRPr lang="pt-BR"/>
          </a:p>
        </p:txBody>
      </p:sp>
    </p:spTree>
    <p:extLst>
      <p:ext uri="{BB962C8B-B14F-4D97-AF65-F5344CB8AC3E}">
        <p14:creationId xmlns:p14="http://schemas.microsoft.com/office/powerpoint/2010/main" val="113207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the OBC hardware was under construction, the MSP432 </a:t>
            </a:r>
            <a:r>
              <a:rPr lang="en-US" sz="1200" kern="1200" dirty="0" err="1">
                <a:solidFill>
                  <a:schemeClr val="tx1"/>
                </a:solidFill>
                <a:effectLst/>
                <a:latin typeface="+mn-lt"/>
                <a:ea typeface="+mn-ea"/>
                <a:cs typeface="+mn-cs"/>
              </a:rPr>
              <a:t>LaunchPad</a:t>
            </a:r>
            <a:r>
              <a:rPr lang="en-US" sz="1200" kern="1200" dirty="0">
                <a:solidFill>
                  <a:schemeClr val="tx1"/>
                </a:solidFill>
                <a:effectLst/>
                <a:latin typeface="+mn-lt"/>
                <a:ea typeface="+mn-ea"/>
                <a:cs typeface="+mn-cs"/>
              </a:rPr>
              <a:t> kit was used to develop all the main software features to be embedded. A photoresistor was used to simulate the battery level of the CubeSat EPS, as the incidence of light interferes with the amount of energy stored in the EPS. </a:t>
            </a:r>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5</a:t>
            </a:fld>
            <a:endParaRPr lang="pt-BR"/>
          </a:p>
        </p:txBody>
      </p:sp>
    </p:spTree>
    <p:extLst>
      <p:ext uri="{BB962C8B-B14F-4D97-AF65-F5344CB8AC3E}">
        <p14:creationId xmlns:p14="http://schemas.microsoft.com/office/powerpoint/2010/main" val="150159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acquisition and storage service are performed by the </a:t>
            </a:r>
            <a:r>
              <a:rPr lang="en-US" sz="1200" kern="1200" dirty="0" err="1">
                <a:solidFill>
                  <a:schemeClr val="tx1"/>
                </a:solidFill>
                <a:effectLst/>
                <a:latin typeface="+mn-lt"/>
                <a:ea typeface="+mn-ea"/>
                <a:cs typeface="+mn-cs"/>
              </a:rPr>
              <a:t>HouseKeeping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DataStorage</a:t>
            </a:r>
            <a:r>
              <a:rPr lang="en-US" sz="1200" kern="1200" dirty="0">
                <a:solidFill>
                  <a:schemeClr val="tx1"/>
                </a:solidFill>
                <a:effectLst/>
                <a:latin typeface="+mn-lt"/>
                <a:ea typeface="+mn-ea"/>
                <a:cs typeface="+mn-cs"/>
              </a:rPr>
              <a:t> tasks, respectively. During the tests performed, the data were saved in ASCII format to facilitate debugging</a:t>
            </a:r>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6</a:t>
            </a:fld>
            <a:endParaRPr lang="pt-BR"/>
          </a:p>
        </p:txBody>
      </p:sp>
    </p:spTree>
    <p:extLst>
      <p:ext uri="{BB962C8B-B14F-4D97-AF65-F5344CB8AC3E}">
        <p14:creationId xmlns:p14="http://schemas.microsoft.com/office/powerpoint/2010/main" val="2125455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Consumption tests were performed using Code Composer Studio's </a:t>
            </a:r>
            <a:r>
              <a:rPr lang="en-US" sz="1200" kern="1200" dirty="0" err="1">
                <a:solidFill>
                  <a:schemeClr val="tx1"/>
                </a:solidFill>
                <a:effectLst/>
                <a:latin typeface="+mn-lt"/>
                <a:ea typeface="+mn-ea"/>
                <a:cs typeface="+mn-cs"/>
              </a:rPr>
              <a:t>EnergyTracer</a:t>
            </a:r>
            <a:r>
              <a:rPr lang="en-US" sz="1200" kern="1200" dirty="0">
                <a:solidFill>
                  <a:schemeClr val="tx1"/>
                </a:solidFill>
                <a:effectLst/>
                <a:latin typeface="+mn-lt"/>
                <a:ea typeface="+mn-ea"/>
                <a:cs typeface="+mn-cs"/>
              </a:rPr>
              <a:t> tool. This tool measures the current being consumed on the JTAG / SW bus, so it allows you to calculate the current consumed by the modules / sensors powered by </a:t>
            </a:r>
            <a:r>
              <a:rPr lang="en-US" sz="1200" kern="1200" dirty="0" err="1">
                <a:solidFill>
                  <a:schemeClr val="tx1"/>
                </a:solidFill>
                <a:effectLst/>
                <a:latin typeface="+mn-lt"/>
                <a:ea typeface="+mn-ea"/>
                <a:cs typeface="+mn-cs"/>
              </a:rPr>
              <a:t>LaunchPad</a:t>
            </a:r>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7</a:t>
            </a:fld>
            <a:endParaRPr lang="pt-BR"/>
          </a:p>
        </p:txBody>
      </p:sp>
    </p:spTree>
    <p:extLst>
      <p:ext uri="{BB962C8B-B14F-4D97-AF65-F5344CB8AC3E}">
        <p14:creationId xmlns:p14="http://schemas.microsoft.com/office/powerpoint/2010/main" val="18320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comparing the performance of low power mode with hibernation mode, there was a 9% energy saving (0.6 days). This saving can be increased by changing the </a:t>
            </a:r>
            <a:r>
              <a:rPr lang="en-US" sz="1200" i="1"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frequency, the FreeRTOS interrupter, to a lower frequency, e.g. 32KHz. The system in hibernation mode will need to be idle for a long time, so a lower </a:t>
            </a:r>
            <a:r>
              <a:rPr lang="en-US" sz="1200" i="1"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frequency will be sufficient to perform kernel interrupts and will consume less than a 48MHz clock rate, as was used during the test. Figure 8 shows the comparison in graphical form.</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8</a:t>
            </a:fld>
            <a:endParaRPr lang="pt-BR"/>
          </a:p>
        </p:txBody>
      </p:sp>
    </p:spTree>
    <p:extLst>
      <p:ext uri="{BB962C8B-B14F-4D97-AF65-F5344CB8AC3E}">
        <p14:creationId xmlns:p14="http://schemas.microsoft.com/office/powerpoint/2010/main" val="359504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comparing the performance of low power mode with hibernation mode, there was a 9% energy saving (0.6 days). This saving can be increased by changing the </a:t>
            </a:r>
            <a:r>
              <a:rPr lang="en-US" sz="1200" i="1"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frequency, the FreeRTOS interrupter, to a lower frequency, e.g. 32KHz. The system in hibernation mode will need to be idle for a long time, so a lower </a:t>
            </a:r>
            <a:r>
              <a:rPr lang="en-US" sz="1200" i="1"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frequency will be sufficient to perform kernel interrupts and will consume less than a 48MHz clock rate, as was used during the test. Figure 8 shows the comparison in graphical form.</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9</a:t>
            </a:fld>
            <a:endParaRPr lang="pt-BR"/>
          </a:p>
        </p:txBody>
      </p:sp>
    </p:spTree>
    <p:extLst>
      <p:ext uri="{BB962C8B-B14F-4D97-AF65-F5344CB8AC3E}">
        <p14:creationId xmlns:p14="http://schemas.microsoft.com/office/powerpoint/2010/main" val="65171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test the OBC state machine, it was used the software </a:t>
            </a:r>
            <a:r>
              <a:rPr lang="en-US" sz="1200" kern="1200" dirty="0" err="1">
                <a:solidFill>
                  <a:schemeClr val="tx1"/>
                </a:solidFill>
                <a:effectLst/>
                <a:latin typeface="+mn-lt"/>
                <a:ea typeface="+mn-ea"/>
                <a:cs typeface="+mn-cs"/>
              </a:rPr>
              <a:t>Tracealyzer</a:t>
            </a:r>
            <a:r>
              <a:rPr lang="en-US" sz="1200" kern="1200" dirty="0">
                <a:solidFill>
                  <a:schemeClr val="tx1"/>
                </a:solidFill>
                <a:effectLst/>
                <a:latin typeface="+mn-lt"/>
                <a:ea typeface="+mn-ea"/>
                <a:cs typeface="+mn-cs"/>
              </a:rPr>
              <a:t> from </a:t>
            </a:r>
            <a:r>
              <a:rPr lang="en-US" sz="1200" kern="1200" dirty="0" err="1">
                <a:solidFill>
                  <a:schemeClr val="tx1"/>
                </a:solidFill>
                <a:effectLst/>
                <a:latin typeface="+mn-lt"/>
                <a:ea typeface="+mn-ea"/>
                <a:cs typeface="+mn-cs"/>
              </a:rPr>
              <a:t>Percepio</a:t>
            </a:r>
            <a:r>
              <a:rPr lang="en-US" sz="1200" kern="1200" dirty="0">
                <a:solidFill>
                  <a:schemeClr val="tx1"/>
                </a:solidFill>
                <a:effectLst/>
                <a:latin typeface="+mn-lt"/>
                <a:ea typeface="+mn-ea"/>
                <a:cs typeface="+mn-cs"/>
              </a:rPr>
              <a:t> [13]. During the tests, it was possible to observe several interesting phenomena. At system startup, there is a high CPU usage, due to tasks, mutex,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memory allocation. When the light source was turned off, the system went into low power mode and only </a:t>
            </a:r>
            <a:r>
              <a:rPr lang="en-US" sz="1200" b="1" i="1" kern="1200" dirty="0" err="1">
                <a:solidFill>
                  <a:schemeClr val="tx1"/>
                </a:solidFill>
                <a:effectLst/>
                <a:latin typeface="+mn-lt"/>
                <a:ea typeface="+mn-ea"/>
                <a:cs typeface="+mn-cs"/>
              </a:rPr>
              <a:t>TaskManager</a:t>
            </a:r>
            <a:r>
              <a:rPr lang="en-US" sz="1200" kern="1200" dirty="0">
                <a:solidFill>
                  <a:schemeClr val="tx1"/>
                </a:solidFill>
                <a:effectLst/>
                <a:latin typeface="+mn-lt"/>
                <a:ea typeface="+mn-ea"/>
                <a:cs typeface="+mn-cs"/>
              </a:rPr>
              <a:t> was activated and running slower. The light source was turned on again and the system went into the nominal mode and all tasks run without CPU limit. After that, the brightness of the light source was decreased and the system was put into the low power mode, only the control (</a:t>
            </a:r>
            <a:r>
              <a:rPr lang="en-US" sz="1200" b="1" i="1" kern="1200" dirty="0" err="1">
                <a:solidFill>
                  <a:schemeClr val="tx1"/>
                </a:solidFill>
                <a:effectLst/>
                <a:latin typeface="+mn-lt"/>
                <a:ea typeface="+mn-ea"/>
                <a:cs typeface="+mn-cs"/>
              </a:rPr>
              <a:t>WatchDogTask</a:t>
            </a:r>
            <a:r>
              <a:rPr lang="en-US" sz="1200"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TaskManager</a:t>
            </a:r>
            <a:r>
              <a:rPr lang="en-US" sz="1200" kern="1200" dirty="0">
                <a:solidFill>
                  <a:schemeClr val="tx1"/>
                </a:solidFill>
                <a:effectLst/>
                <a:latin typeface="+mn-lt"/>
                <a:ea typeface="+mn-ea"/>
                <a:cs typeface="+mn-cs"/>
              </a:rPr>
              <a:t>) and data manipulation (</a:t>
            </a:r>
            <a:r>
              <a:rPr lang="en-US" sz="1200" b="1" i="1" kern="1200" dirty="0" err="1">
                <a:solidFill>
                  <a:schemeClr val="tx1"/>
                </a:solidFill>
                <a:effectLst/>
                <a:latin typeface="+mn-lt"/>
                <a:ea typeface="+mn-ea"/>
                <a:cs typeface="+mn-cs"/>
              </a:rPr>
              <a:t>HouseKeeeping</a:t>
            </a:r>
            <a:r>
              <a:rPr lang="en-US" sz="1200"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DataStorage</a:t>
            </a:r>
            <a:r>
              <a:rPr lang="en-US" sz="1200" kern="1200" dirty="0">
                <a:solidFill>
                  <a:schemeClr val="tx1"/>
                </a:solidFill>
                <a:effectLst/>
                <a:latin typeface="+mn-lt"/>
                <a:ea typeface="+mn-ea"/>
                <a:cs typeface="+mn-cs"/>
              </a:rPr>
              <a:t>) tasks were performed.</a:t>
            </a:r>
          </a:p>
          <a:p>
            <a:endParaRPr lang="en-US" dirty="0"/>
          </a:p>
        </p:txBody>
      </p:sp>
      <p:sp>
        <p:nvSpPr>
          <p:cNvPr id="4" name="Slide Number Placeholder 3"/>
          <p:cNvSpPr>
            <a:spLocks noGrp="1"/>
          </p:cNvSpPr>
          <p:nvPr>
            <p:ph type="sldNum" sz="quarter" idx="5"/>
          </p:nvPr>
        </p:nvSpPr>
        <p:spPr/>
        <p:txBody>
          <a:bodyPr/>
          <a:lstStyle/>
          <a:p>
            <a:fld id="{AE3C8905-F0F7-4AE3-A2B6-B308A8C2998B}" type="slidenum">
              <a:rPr lang="pt-BR" smtClean="0"/>
              <a:t>10</a:t>
            </a:fld>
            <a:endParaRPr lang="pt-BR"/>
          </a:p>
        </p:txBody>
      </p:sp>
    </p:spTree>
    <p:extLst>
      <p:ext uri="{BB962C8B-B14F-4D97-AF65-F5344CB8AC3E}">
        <p14:creationId xmlns:p14="http://schemas.microsoft.com/office/powerpoint/2010/main" val="310571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236C7-2E10-4200-A160-FD0AA412595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35F4A69-6B88-4E8E-89DB-7D081C7A2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813D378-2A57-4B44-9613-6155654E7CA5}"/>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A0B7C7C8-84EB-4837-BE39-D8728201608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1F6C28-2AD0-4750-AE03-48340747C3A2}"/>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1702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444B0-D1D0-4268-A2B8-8537D54E626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6676786-6895-4F55-9E3B-58C9BA37872B}"/>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3B38CD0-BEC4-4E58-9D47-6B5A5C3FA942}"/>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A23C1956-A796-443C-ABF3-F0BAFC13AC1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20500-E022-4250-92DC-2CA92D457E85}"/>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54160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F05D132-B3D6-44EE-97B5-9CD329A2258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8C58606-734E-41EE-988B-DE365DD4382C}"/>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975C655-827E-4B9D-BBD0-9CB48775B468}"/>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1257158A-8A13-4747-9057-C7C68C7A68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E29DD6-CF3F-45CB-9F2F-C91AD44B8A49}"/>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1541106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A1A14-BEE3-453C-9457-E4C60EF132F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6783D2F-7F56-4EAE-B4BC-6C1552B5862B}"/>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65C5A4F-82BD-4819-818F-BCC20D779F7E}"/>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F763B84C-2307-492B-B35F-D939AAC000C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563B48C-557E-43EF-BFA9-A97376A74536}"/>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7901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E898E-7EB5-4CF8-8F96-3500CA781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D916F62-2193-466E-A3CD-0376B074E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C0098FE1-098C-4197-8D38-C1D861624923}"/>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C5C5E3CC-EF3D-42DF-9753-3860DF357F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226A0FE-3EFC-405A-9090-F72B1BAD5784}"/>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323501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760C2-9DE2-46DB-81BC-3EC336B7D22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CA322DC-8791-4A90-9D89-6DA9E4685C51}"/>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90C7ABB-A091-4E91-9BBA-616927B67514}"/>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30D9FFE-CAAA-4F46-923A-057F182F2941}"/>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6" name="Espaço Reservado para Rodapé 5">
            <a:extLst>
              <a:ext uri="{FF2B5EF4-FFF2-40B4-BE49-F238E27FC236}">
                <a16:creationId xmlns:a16="http://schemas.microsoft.com/office/drawing/2014/main" id="{F99FE00B-228B-456F-A1BF-BAE9B29297F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D7CFEB7-647A-45EF-9221-A0C7E000A871}"/>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124596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C1BBA-08CD-461E-B3CD-898F1E0D839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344B817-AC12-4F65-860B-E2401647C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CE5B85F-3014-40BF-B14B-920B43564267}"/>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8ACB4D0-D38B-463D-B0E4-4ACA651AF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DA0428B9-EFD8-4F1B-933B-5D1098E3C4B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FE77EC4-A6ED-425E-80A3-9A4FA2E20814}"/>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8" name="Espaço Reservado para Rodapé 7">
            <a:extLst>
              <a:ext uri="{FF2B5EF4-FFF2-40B4-BE49-F238E27FC236}">
                <a16:creationId xmlns:a16="http://schemas.microsoft.com/office/drawing/2014/main" id="{75AC7B16-AAB6-4206-B30C-6B0010E19F8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84CC4ADF-7A55-44DA-8DD4-B5BDF4EBF5F9}"/>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63402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BEAAC2-35F0-4A51-AAEF-010F154688C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01867DB-A70D-41DF-A09D-002940CD0658}"/>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4" name="Espaço Reservado para Rodapé 3">
            <a:extLst>
              <a:ext uri="{FF2B5EF4-FFF2-40B4-BE49-F238E27FC236}">
                <a16:creationId xmlns:a16="http://schemas.microsoft.com/office/drawing/2014/main" id="{26AAB788-138F-4C29-9172-F7921500188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2BE176D-721C-4670-920C-ED0DDA49AEEC}"/>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402800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55F8A41-FB75-4791-9121-D33DA61BF78F}"/>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3" name="Espaço Reservado para Rodapé 2">
            <a:extLst>
              <a:ext uri="{FF2B5EF4-FFF2-40B4-BE49-F238E27FC236}">
                <a16:creationId xmlns:a16="http://schemas.microsoft.com/office/drawing/2014/main" id="{3DAB13AD-FD33-471E-ABEA-0A012B164D0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CC3E45B-0275-4723-92DF-01F85256D5E0}"/>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250431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18955-CE01-4346-ACD0-3B750D36017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4728833-C6EA-4507-BD9E-60C7C5BA1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5F1F4F0-6BED-4C5C-8166-97E761579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8B87A77E-0D74-4C66-9F72-892A8CE95B5E}"/>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6" name="Espaço Reservado para Rodapé 5">
            <a:extLst>
              <a:ext uri="{FF2B5EF4-FFF2-40B4-BE49-F238E27FC236}">
                <a16:creationId xmlns:a16="http://schemas.microsoft.com/office/drawing/2014/main" id="{C6F2A8CA-7C94-438E-AA43-41FE7669B07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E3DFE61-EAB3-48DE-83CE-A0948691829D}"/>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11559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F3E15F-E207-445D-AFB0-795D4C0A102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9BCB30F-EB7D-410E-B61E-4D084B70C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FC9557B-CB4C-4E93-8671-D765E8A40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7C24B95C-A5C2-4EC4-A60C-07F2D52415BF}"/>
              </a:ext>
            </a:extLst>
          </p:cNvPr>
          <p:cNvSpPr>
            <a:spLocks noGrp="1"/>
          </p:cNvSpPr>
          <p:nvPr>
            <p:ph type="dt" sz="half" idx="10"/>
          </p:nvPr>
        </p:nvSpPr>
        <p:spPr/>
        <p:txBody>
          <a:bodyPr/>
          <a:lstStyle/>
          <a:p>
            <a:fld id="{5AA9B928-D58B-4037-98D4-E89A0481AC60}" type="datetimeFigureOut">
              <a:rPr lang="pt-BR" smtClean="0"/>
              <a:t>11/11/2019</a:t>
            </a:fld>
            <a:endParaRPr lang="pt-BR"/>
          </a:p>
        </p:txBody>
      </p:sp>
      <p:sp>
        <p:nvSpPr>
          <p:cNvPr id="6" name="Espaço Reservado para Rodapé 5">
            <a:extLst>
              <a:ext uri="{FF2B5EF4-FFF2-40B4-BE49-F238E27FC236}">
                <a16:creationId xmlns:a16="http://schemas.microsoft.com/office/drawing/2014/main" id="{7BB3DC81-1D4E-40F1-B381-F4713C289B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26D6C68-1F5E-4DC1-A459-8082054F8241}"/>
              </a:ext>
            </a:extLst>
          </p:cNvPr>
          <p:cNvSpPr>
            <a:spLocks noGrp="1"/>
          </p:cNvSpPr>
          <p:nvPr>
            <p:ph type="sldNum" sz="quarter" idx="12"/>
          </p:nvPr>
        </p:nvSpPr>
        <p:spPr/>
        <p:txBody>
          <a:bodyPr/>
          <a:lstStyle/>
          <a:p>
            <a:fld id="{9D7743FA-FEB8-4E23-8BF9-E67689B5EA26}" type="slidenum">
              <a:rPr lang="pt-BR" smtClean="0"/>
              <a:t>‹#›</a:t>
            </a:fld>
            <a:endParaRPr lang="pt-BR"/>
          </a:p>
        </p:txBody>
      </p:sp>
    </p:spTree>
    <p:extLst>
      <p:ext uri="{BB962C8B-B14F-4D97-AF65-F5344CB8AC3E}">
        <p14:creationId xmlns:p14="http://schemas.microsoft.com/office/powerpoint/2010/main" val="373151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02F939F-E1F2-4C1B-8AE0-3E2180CD7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43AA4E1-953D-4402-B361-7C1BF9FBB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6204C2-A581-4D31-AA64-F8D7306A5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9B928-D58B-4037-98D4-E89A0481AC60}" type="datetimeFigureOut">
              <a:rPr lang="pt-BR" smtClean="0"/>
              <a:t>11/11/2019</a:t>
            </a:fld>
            <a:endParaRPr lang="pt-BR"/>
          </a:p>
        </p:txBody>
      </p:sp>
      <p:sp>
        <p:nvSpPr>
          <p:cNvPr id="5" name="Espaço Reservado para Rodapé 4">
            <a:extLst>
              <a:ext uri="{FF2B5EF4-FFF2-40B4-BE49-F238E27FC236}">
                <a16:creationId xmlns:a16="http://schemas.microsoft.com/office/drawing/2014/main" id="{FB5E3BD0-0C9D-458D-AD41-6131D347EE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B005634-84DE-4D61-ADA3-AE0482249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743FA-FEB8-4E23-8BF9-E67689B5EA26}" type="slidenum">
              <a:rPr lang="pt-BR" smtClean="0"/>
              <a:t>‹#›</a:t>
            </a:fld>
            <a:endParaRPr lang="pt-BR"/>
          </a:p>
        </p:txBody>
      </p:sp>
    </p:spTree>
    <p:extLst>
      <p:ext uri="{BB962C8B-B14F-4D97-AF65-F5344CB8AC3E}">
        <p14:creationId xmlns:p14="http://schemas.microsoft.com/office/powerpoint/2010/main" val="12245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0"/>
            <a:ext cx="12192000" cy="1609859"/>
          </a:xfrm>
          <a:prstGeom prst="rect">
            <a:avLst/>
          </a:prstGeom>
          <a:solidFill>
            <a:srgbClr val="3399F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395514" y="881802"/>
            <a:ext cx="11400971" cy="4920002"/>
          </a:xfrm>
          <a:effectLst/>
        </p:spPr>
        <p:txBody>
          <a:bodyPr>
            <a:noAutofit/>
          </a:bodyPr>
          <a:lstStyle/>
          <a:p>
            <a:r>
              <a:rPr lang="en-US" sz="1600" dirty="0">
                <a:solidFill>
                  <a:schemeClr val="bg1"/>
                </a:solidFill>
                <a:latin typeface="Nexa Light" panose="02000000000000000000" pitchFamily="50" charset="0"/>
              </a:rPr>
              <a:t>University of Brasília – Campus Gama</a:t>
            </a:r>
          </a:p>
          <a:p>
            <a:r>
              <a:rPr lang="en-US" sz="1600" b="1" dirty="0">
                <a:solidFill>
                  <a:schemeClr val="bg1"/>
                </a:solidFill>
                <a:latin typeface="Nexa Bold" panose="02000000000000000000" pitchFamily="50" charset="0"/>
              </a:rPr>
              <a:t>Aerospace Engineering</a:t>
            </a:r>
            <a:endParaRPr lang="en-US" sz="2800" b="1" dirty="0">
              <a:solidFill>
                <a:schemeClr val="bg1"/>
              </a:solidFill>
              <a:latin typeface="Nexa Bold" panose="02000000000000000000" pitchFamily="50" charset="0"/>
            </a:endParaRPr>
          </a:p>
          <a:p>
            <a:endParaRPr lang="en-US" sz="2000" b="1" dirty="0">
              <a:solidFill>
                <a:schemeClr val="bg1"/>
              </a:solidFill>
              <a:latin typeface="Nexa Bold" panose="02000000000000000000" pitchFamily="50" charset="0"/>
            </a:endParaRPr>
          </a:p>
          <a:p>
            <a:r>
              <a:rPr lang="en-US" sz="3000" b="1" dirty="0">
                <a:latin typeface="Nexa Bold" panose="02000000000000000000" pitchFamily="50" charset="0"/>
              </a:rPr>
              <a:t>UNB On-Board Computer Prototype </a:t>
            </a:r>
          </a:p>
          <a:p>
            <a:r>
              <a:rPr lang="en-US" sz="3000" dirty="0">
                <a:latin typeface="Nexa Light" panose="02000000000000000000" pitchFamily="50" charset="0"/>
              </a:rPr>
              <a:t>for CubeSats</a:t>
            </a:r>
          </a:p>
          <a:p>
            <a:endParaRPr lang="en-US" sz="1050" b="1" dirty="0">
              <a:latin typeface="Nexa Bold" panose="02000000000000000000" pitchFamily="50" charset="0"/>
            </a:endParaRPr>
          </a:p>
          <a:p>
            <a:endParaRPr lang="en-US" sz="1050" b="1" dirty="0">
              <a:latin typeface="Nexa Bold" panose="02000000000000000000" pitchFamily="50" charset="0"/>
            </a:endParaRPr>
          </a:p>
          <a:p>
            <a:endParaRPr lang="en-US" sz="1000" b="1" dirty="0">
              <a:latin typeface="Nexa Bold" panose="02000000000000000000" pitchFamily="50" charset="0"/>
            </a:endParaRPr>
          </a:p>
          <a:p>
            <a:endParaRPr lang="en-US" sz="1000" b="1" dirty="0">
              <a:latin typeface="Nexa Bold" panose="02000000000000000000" pitchFamily="50" charset="0"/>
            </a:endParaRPr>
          </a:p>
          <a:p>
            <a:endParaRPr lang="en-US" sz="1000" b="1" dirty="0">
              <a:latin typeface="Nexa Bold" panose="02000000000000000000" pitchFamily="50" charset="0"/>
            </a:endParaRPr>
          </a:p>
          <a:p>
            <a:endParaRPr lang="en-US" sz="1000" b="1" dirty="0">
              <a:latin typeface="Nexa Bold" panose="02000000000000000000" pitchFamily="50" charset="0"/>
            </a:endParaRPr>
          </a:p>
          <a:p>
            <a:pPr algn="l"/>
            <a:r>
              <a:rPr lang="en-US" sz="2000" b="1" dirty="0">
                <a:latin typeface="Nexa Bold" panose="02000000000000000000" pitchFamily="50" charset="0"/>
              </a:rPr>
              <a:t>G. Lionço, </a:t>
            </a:r>
            <a:r>
              <a:rPr lang="en-US" sz="2000" dirty="0">
                <a:latin typeface="Nexa Bold" panose="02000000000000000000" pitchFamily="50" charset="0"/>
              </a:rPr>
              <a:t>G. </a:t>
            </a:r>
            <a:r>
              <a:rPr lang="en-US" sz="2000" dirty="0" err="1">
                <a:latin typeface="Nexa Bold" panose="02000000000000000000" pitchFamily="50" charset="0"/>
              </a:rPr>
              <a:t>Santilli</a:t>
            </a:r>
            <a:r>
              <a:rPr lang="en-US" sz="2000" b="1" dirty="0">
                <a:latin typeface="Nexa Bold" panose="02000000000000000000" pitchFamily="50" charset="0"/>
              </a:rPr>
              <a:t>, </a:t>
            </a:r>
            <a:r>
              <a:rPr lang="en-US" sz="2000" dirty="0">
                <a:latin typeface="Nexa Bold" panose="02000000000000000000" pitchFamily="50" charset="0"/>
              </a:rPr>
              <a:t>L. Aguayo </a:t>
            </a:r>
          </a:p>
          <a:p>
            <a:pPr algn="l"/>
            <a:r>
              <a:rPr lang="pt-BR" sz="1600" dirty="0">
                <a:latin typeface="Nexa Light" panose="02000000000000000000" pitchFamily="50" charset="0"/>
              </a:rPr>
              <a:t>guilherme.lionzo@gmail.com, santilli@aerospace.unb.br, aguayo@unb.br</a:t>
            </a:r>
            <a:endParaRPr lang="en-US" sz="1600" dirty="0">
              <a:latin typeface="Nexa Light" panose="02000000000000000000" pitchFamily="50" charset="0"/>
            </a:endParaRPr>
          </a:p>
          <a:p>
            <a:pPr algn="l"/>
            <a:br>
              <a:rPr lang="pt-BR" dirty="0"/>
            </a:br>
            <a:endParaRPr lang="en-US" sz="3600" dirty="0">
              <a:latin typeface="Nexa Bold" panose="02000000000000000000" pitchFamily="50" charset="0"/>
            </a:endParaRPr>
          </a:p>
        </p:txBody>
      </p:sp>
      <p:sp>
        <p:nvSpPr>
          <p:cNvPr id="4" name="Retângulo 3">
            <a:extLst>
              <a:ext uri="{FF2B5EF4-FFF2-40B4-BE49-F238E27FC236}">
                <a16:creationId xmlns:a16="http://schemas.microsoft.com/office/drawing/2014/main" id="{DCB63F4B-9B04-4BE0-8F26-683ADD531E40}"/>
              </a:ext>
            </a:extLst>
          </p:cNvPr>
          <p:cNvSpPr/>
          <p:nvPr/>
        </p:nvSpPr>
        <p:spPr>
          <a:xfrm>
            <a:off x="0" y="5409127"/>
            <a:ext cx="12192000" cy="1471732"/>
          </a:xfrm>
          <a:prstGeom prst="rect">
            <a:avLst/>
          </a:prstGeom>
          <a:solidFill>
            <a:srgbClr val="3399F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379" y="5617848"/>
            <a:ext cx="599242" cy="599691"/>
          </a:xfrm>
          <a:prstGeom prst="rect">
            <a:avLst/>
          </a:prstGeom>
          <a:effectLst>
            <a:outerShdw blurRad="50800" dist="38100" dir="2700000" algn="tl" rotWithShape="0">
              <a:prstClr val="black">
                <a:alpha val="40000"/>
              </a:prstClr>
            </a:outerShdw>
          </a:effectLst>
        </p:spPr>
      </p:pic>
      <p:sp>
        <p:nvSpPr>
          <p:cNvPr id="10" name="Subtítulo 2">
            <a:extLst>
              <a:ext uri="{FF2B5EF4-FFF2-40B4-BE49-F238E27FC236}">
                <a16:creationId xmlns:a16="http://schemas.microsoft.com/office/drawing/2014/main" id="{498B3DC4-E86B-4C4F-832F-73BC1860E6B2}"/>
              </a:ext>
            </a:extLst>
          </p:cNvPr>
          <p:cNvSpPr txBox="1">
            <a:spLocks/>
          </p:cNvSpPr>
          <p:nvPr/>
        </p:nvSpPr>
        <p:spPr>
          <a:xfrm>
            <a:off x="5134659" y="6267004"/>
            <a:ext cx="1922683" cy="59969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
              </a:spcBef>
            </a:pPr>
            <a:r>
              <a:rPr lang="en-US" sz="1600" b="1">
                <a:solidFill>
                  <a:schemeClr val="bg1"/>
                </a:solidFill>
                <a:latin typeface="Nexa Bold" panose="02000000000000000000" pitchFamily="50" charset="0"/>
              </a:rPr>
              <a:t>Argentina,</a:t>
            </a:r>
            <a:endParaRPr lang="en-US" sz="1600">
              <a:solidFill>
                <a:schemeClr val="bg1"/>
              </a:solidFill>
              <a:latin typeface="Nexa Bold" panose="02000000000000000000" pitchFamily="50" charset="0"/>
            </a:endParaRPr>
          </a:p>
          <a:p>
            <a:pPr>
              <a:spcBef>
                <a:spcPts val="30"/>
              </a:spcBef>
            </a:pPr>
            <a:r>
              <a:rPr lang="en-US" sz="1600">
                <a:solidFill>
                  <a:schemeClr val="bg1"/>
                </a:solidFill>
                <a:latin typeface="Nexa Light" panose="02000000000000000000" pitchFamily="50" charset="0"/>
              </a:rPr>
              <a:t>November 2019</a:t>
            </a:r>
            <a:endParaRPr lang="en-US" sz="1600" b="1">
              <a:solidFill>
                <a:schemeClr val="bg1"/>
              </a:solidFill>
              <a:latin typeface="Nexa Light" panose="02000000000000000000" pitchFamily="50" charset="0"/>
            </a:endParaRPr>
          </a:p>
        </p:txBody>
      </p:sp>
      <p:sp>
        <p:nvSpPr>
          <p:cNvPr id="12" name="Retângulo 11">
            <a:extLst>
              <a:ext uri="{FF2B5EF4-FFF2-40B4-BE49-F238E27FC236}">
                <a16:creationId xmlns:a16="http://schemas.microsoft.com/office/drawing/2014/main" id="{E30B5EB7-4D9A-493B-8ACF-28E80DB22B30}"/>
              </a:ext>
            </a:extLst>
          </p:cNvPr>
          <p:cNvSpPr/>
          <p:nvPr/>
        </p:nvSpPr>
        <p:spPr>
          <a:xfrm>
            <a:off x="0" y="6835140"/>
            <a:ext cx="12192000" cy="45719"/>
          </a:xfrm>
          <a:prstGeom prst="rect">
            <a:avLst/>
          </a:prstGeom>
          <a:solidFill>
            <a:srgbClr val="3399F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B5346EA9-C12D-41AE-A931-E8EE2C342E8E}"/>
              </a:ext>
            </a:extLst>
          </p:cNvPr>
          <p:cNvSpPr/>
          <p:nvPr/>
        </p:nvSpPr>
        <p:spPr>
          <a:xfrm>
            <a:off x="1479575" y="333850"/>
            <a:ext cx="9232846" cy="523220"/>
          </a:xfrm>
          <a:prstGeom prst="rect">
            <a:avLst/>
          </a:prstGeom>
          <a:effectLst>
            <a:outerShdw blurRad="50800" dist="38100" dir="2700000" algn="tl" rotWithShape="0">
              <a:prstClr val="black">
                <a:alpha val="40000"/>
              </a:prstClr>
            </a:outerShdw>
          </a:effectLst>
        </p:spPr>
        <p:txBody>
          <a:bodyPr wrap="square">
            <a:spAutoFit/>
          </a:bodyPr>
          <a:lstStyle/>
          <a:p>
            <a:r>
              <a:rPr lang="en-US" sz="2800" b="1" dirty="0">
                <a:solidFill>
                  <a:schemeClr val="bg1"/>
                </a:solidFill>
                <a:latin typeface="Nexa Bold" panose="02000000000000000000" pitchFamily="50" charset="0"/>
              </a:rPr>
              <a:t>II IAA Latin American Symposium on Small Satellites</a:t>
            </a:r>
          </a:p>
        </p:txBody>
      </p:sp>
      <p:pic>
        <p:nvPicPr>
          <p:cNvPr id="6" name="Imagem 5">
            <a:extLst>
              <a:ext uri="{FF2B5EF4-FFF2-40B4-BE49-F238E27FC236}">
                <a16:creationId xmlns:a16="http://schemas.microsoft.com/office/drawing/2014/main" id="{0C9CBEDB-553D-4602-9131-C7FAE89C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702" y="2764206"/>
            <a:ext cx="2398781" cy="1155194"/>
          </a:xfrm>
          <a:prstGeom prst="rect">
            <a:avLst/>
          </a:prstGeom>
          <a:effectLst/>
        </p:spPr>
      </p:pic>
      <p:grpSp>
        <p:nvGrpSpPr>
          <p:cNvPr id="11" name="Group 10">
            <a:extLst>
              <a:ext uri="{FF2B5EF4-FFF2-40B4-BE49-F238E27FC236}">
                <a16:creationId xmlns:a16="http://schemas.microsoft.com/office/drawing/2014/main" id="{D942114B-3554-4AD5-897C-8B06A1221B2D}"/>
              </a:ext>
            </a:extLst>
          </p:cNvPr>
          <p:cNvGrpSpPr/>
          <p:nvPr/>
        </p:nvGrpSpPr>
        <p:grpSpPr>
          <a:xfrm>
            <a:off x="4744769" y="3341803"/>
            <a:ext cx="3301704" cy="783688"/>
            <a:chOff x="4737394" y="3341803"/>
            <a:chExt cx="3301704" cy="783688"/>
          </a:xfrm>
        </p:grpSpPr>
        <p:pic>
          <p:nvPicPr>
            <p:cNvPr id="9" name="Picture 8">
              <a:extLst>
                <a:ext uri="{FF2B5EF4-FFF2-40B4-BE49-F238E27FC236}">
                  <a16:creationId xmlns:a16="http://schemas.microsoft.com/office/drawing/2014/main" id="{5AA83EB1-5140-4F9C-B5FE-81315D05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3457422"/>
              <a:ext cx="1943100" cy="552450"/>
            </a:xfrm>
            <a:prstGeom prst="rect">
              <a:avLst/>
            </a:prstGeom>
          </p:spPr>
        </p:pic>
        <p:pic>
          <p:nvPicPr>
            <p:cNvPr id="1026" name="Picture 2" descr="Resultado de imagem para conae argentina">
              <a:extLst>
                <a:ext uri="{FF2B5EF4-FFF2-40B4-BE49-F238E27FC236}">
                  <a16:creationId xmlns:a16="http://schemas.microsoft.com/office/drawing/2014/main" id="{70BB0584-71BF-4250-818E-BFDEFCC64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394" y="3341803"/>
              <a:ext cx="1209637" cy="7836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600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9FE4DF19-A156-4903-8EB7-45027AEA2ADD}"/>
              </a:ext>
            </a:extLst>
          </p:cNvPr>
          <p:cNvSpPr/>
          <p:nvPr/>
        </p:nvSpPr>
        <p:spPr>
          <a:xfrm>
            <a:off x="5444585" y="6004411"/>
            <a:ext cx="5174173" cy="338554"/>
          </a:xfrm>
          <a:prstGeom prst="rect">
            <a:avLst/>
          </a:prstGeom>
        </p:spPr>
        <p:txBody>
          <a:bodyPr wrap="none">
            <a:spAutoFit/>
          </a:bodyPr>
          <a:lstStyle/>
          <a:p>
            <a:r>
              <a:rPr lang="en-US" sz="1600" dirty="0">
                <a:latin typeface="Cambria" panose="02040503050406030204" pitchFamily="18" charset="0"/>
              </a:rPr>
              <a:t>Figure 10 – </a:t>
            </a:r>
            <a:r>
              <a:rPr lang="en-US" sz="1600" dirty="0" err="1">
                <a:latin typeface="Cambria" panose="02040503050406030204" pitchFamily="18" charset="0"/>
              </a:rPr>
              <a:t>Tracealyzer</a:t>
            </a:r>
            <a:r>
              <a:rPr lang="en-US" sz="1600" dirty="0">
                <a:latin typeface="Cambria" panose="02040503050406030204" pitchFamily="18" charset="0"/>
              </a:rPr>
              <a:t> </a:t>
            </a:r>
            <a:r>
              <a:rPr lang="en-US" sz="1600" dirty="0" err="1">
                <a:latin typeface="Cambria" panose="02040503050406030204" pitchFamily="18" charset="0"/>
              </a:rPr>
              <a:t>snapshoot</a:t>
            </a:r>
            <a:r>
              <a:rPr lang="en-US" sz="1600" dirty="0">
                <a:latin typeface="Cambria" panose="02040503050406030204" pitchFamily="18" charset="0"/>
              </a:rPr>
              <a:t> of the system running</a:t>
            </a:r>
            <a:r>
              <a:rPr lang="pt-BR" sz="1600" dirty="0">
                <a:latin typeface="Cambria" panose="02040503050406030204" pitchFamily="18" charset="0"/>
              </a:rPr>
              <a:t>.</a:t>
            </a:r>
          </a:p>
        </p:txBody>
      </p:sp>
      <p:pic>
        <p:nvPicPr>
          <p:cNvPr id="14" name="Picture 13">
            <a:extLst>
              <a:ext uri="{FF2B5EF4-FFF2-40B4-BE49-F238E27FC236}">
                <a16:creationId xmlns:a16="http://schemas.microsoft.com/office/drawing/2014/main" id="{8FB7A95E-C7A3-42A5-800D-731E6863B3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43211" y="1407433"/>
            <a:ext cx="7180174" cy="4596978"/>
          </a:xfrm>
          <a:prstGeom prst="rect">
            <a:avLst/>
          </a:prstGeom>
          <a:noFill/>
          <a:ln>
            <a:noFill/>
          </a:ln>
        </p:spPr>
      </p:pic>
      <p:sp>
        <p:nvSpPr>
          <p:cNvPr id="15" name="Subtítulo 2">
            <a:extLst>
              <a:ext uri="{FF2B5EF4-FFF2-40B4-BE49-F238E27FC236}">
                <a16:creationId xmlns:a16="http://schemas.microsoft.com/office/drawing/2014/main" id="{6DC84865-CA56-4035-88FD-571F45CE3571}"/>
              </a:ext>
            </a:extLst>
          </p:cNvPr>
          <p:cNvSpPr>
            <a:spLocks noGrp="1"/>
          </p:cNvSpPr>
          <p:nvPr>
            <p:ph type="subTitle" idx="1"/>
          </p:nvPr>
        </p:nvSpPr>
        <p:spPr>
          <a:xfrm>
            <a:off x="87088" y="682039"/>
            <a:ext cx="4021274" cy="5631770"/>
          </a:xfrm>
        </p:spPr>
        <p:txBody>
          <a:bodyPr>
            <a:normAutofit fontScale="92500" lnSpcReduction="20000"/>
          </a:bodyPr>
          <a:lstStyle/>
          <a:p>
            <a:pPr algn="just">
              <a:defRPr/>
            </a:pPr>
            <a:r>
              <a:rPr lang="en-US" sz="1700" dirty="0">
                <a:latin typeface="Cambria" panose="02040503050406030204" pitchFamily="18" charset="0"/>
              </a:rPr>
              <a:t>Test aided by </a:t>
            </a:r>
            <a:r>
              <a:rPr lang="en-US" sz="1700" dirty="0" err="1">
                <a:latin typeface="Cambria" panose="02040503050406030204" pitchFamily="18" charset="0"/>
              </a:rPr>
              <a:t>Tracealyzer</a:t>
            </a:r>
            <a:r>
              <a:rPr lang="en-US" sz="1700" dirty="0">
                <a:latin typeface="Cambria" panose="02040503050406030204" pitchFamily="18" charset="0"/>
              </a:rPr>
              <a:t> tracing tool [6].</a:t>
            </a:r>
          </a:p>
          <a:p>
            <a:pPr algn="just">
              <a:defRPr/>
            </a:pPr>
            <a:r>
              <a:rPr lang="en-US" sz="1700" b="1" dirty="0">
                <a:latin typeface="Cambria" panose="02040503050406030204" pitchFamily="18" charset="0"/>
              </a:rPr>
              <a:t>System Initialization:</a:t>
            </a:r>
          </a:p>
          <a:p>
            <a:pPr marL="342900" indent="-342900" algn="just">
              <a:buFont typeface="Arial" panose="020B0604020202020204" pitchFamily="34" charset="0"/>
              <a:buChar char="•"/>
              <a:defRPr/>
            </a:pPr>
            <a:r>
              <a:rPr lang="en-US" sz="1700" dirty="0">
                <a:latin typeface="Cambria" panose="02040503050406030204" pitchFamily="18" charset="0"/>
              </a:rPr>
              <a:t>Memory allocation for Handlers, Tasks, Queues, etc.</a:t>
            </a:r>
          </a:p>
          <a:p>
            <a:pPr marL="342900" indent="-342900" algn="just">
              <a:buFont typeface="Arial" panose="020B0604020202020204" pitchFamily="34" charset="0"/>
              <a:buChar char="•"/>
              <a:defRPr/>
            </a:pPr>
            <a:r>
              <a:rPr lang="en-US" sz="1700" dirty="0">
                <a:latin typeface="Cambria" panose="02040503050406030204" pitchFamily="18" charset="0"/>
              </a:rPr>
              <a:t>CPU at 100%;</a:t>
            </a:r>
          </a:p>
          <a:p>
            <a:pPr marL="342900" indent="-342900" algn="just">
              <a:buFont typeface="Arial" panose="020B0604020202020204" pitchFamily="34" charset="0"/>
              <a:buChar char="•"/>
              <a:defRPr/>
            </a:pPr>
            <a:r>
              <a:rPr lang="en-US" sz="1700" dirty="0">
                <a:latin typeface="Cambria" panose="02040503050406030204" pitchFamily="18" charset="0"/>
              </a:rPr>
              <a:t>Task execution period is 100ms;</a:t>
            </a:r>
            <a:endParaRPr lang="en-US" sz="1700" b="1" dirty="0">
              <a:latin typeface="Cambria" panose="02040503050406030204" pitchFamily="18" charset="0"/>
            </a:endParaRPr>
          </a:p>
          <a:p>
            <a:pPr lvl="0" algn="just">
              <a:defRPr/>
            </a:pPr>
            <a:r>
              <a:rPr lang="en-US" sz="1700" b="1" dirty="0">
                <a:solidFill>
                  <a:prstClr val="black"/>
                </a:solidFill>
                <a:latin typeface="Cambria" panose="02040503050406030204" pitchFamily="18" charset="0"/>
              </a:rPr>
              <a:t>Hibernation mode :</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Only </a:t>
            </a:r>
            <a:r>
              <a:rPr lang="en-US" sz="1700" b="1" i="1" dirty="0" err="1">
                <a:solidFill>
                  <a:prstClr val="black"/>
                </a:solidFill>
                <a:latin typeface="Cambria" panose="02040503050406030204" pitchFamily="18" charset="0"/>
              </a:rPr>
              <a:t>TaskManager</a:t>
            </a:r>
            <a:r>
              <a:rPr lang="en-US" sz="1700" i="1" dirty="0">
                <a:solidFill>
                  <a:prstClr val="black"/>
                </a:solidFill>
                <a:latin typeface="Cambria" panose="02040503050406030204" pitchFamily="18" charset="0"/>
              </a:rPr>
              <a:t> </a:t>
            </a:r>
            <a:r>
              <a:rPr lang="en-US" sz="1700" dirty="0">
                <a:solidFill>
                  <a:prstClr val="black"/>
                </a:solidFill>
                <a:latin typeface="Cambria" panose="02040503050406030204" pitchFamily="18" charset="0"/>
              </a:rPr>
              <a:t>are running;</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CPU lest than 10%;</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Task execution period is 500ms;</a:t>
            </a:r>
          </a:p>
          <a:p>
            <a:pPr lvl="0" algn="just">
              <a:defRPr/>
            </a:pPr>
            <a:r>
              <a:rPr lang="en-US" sz="1700" b="1" dirty="0">
                <a:solidFill>
                  <a:prstClr val="black"/>
                </a:solidFill>
                <a:latin typeface="Cambria" panose="02040503050406030204" pitchFamily="18" charset="0"/>
              </a:rPr>
              <a:t>Nominal mode :</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All the tasks are running;</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No CPU limit;</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Task execution period is 100ms;</a:t>
            </a:r>
            <a:endParaRPr lang="en-US" sz="1700" b="1" dirty="0">
              <a:solidFill>
                <a:prstClr val="black"/>
              </a:solidFill>
              <a:latin typeface="Cambria" panose="02040503050406030204" pitchFamily="18" charset="0"/>
            </a:endParaRPr>
          </a:p>
          <a:p>
            <a:pPr lvl="0" algn="just">
              <a:defRPr/>
            </a:pPr>
            <a:r>
              <a:rPr lang="en-US" sz="1700" b="1" dirty="0">
                <a:solidFill>
                  <a:prstClr val="black"/>
                </a:solidFill>
                <a:latin typeface="Cambria" panose="02040503050406030204" pitchFamily="18" charset="0"/>
              </a:rPr>
              <a:t>Low Battery mode :</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Just </a:t>
            </a:r>
            <a:r>
              <a:rPr lang="en-US" sz="1700" b="1" i="1" dirty="0" err="1">
                <a:solidFill>
                  <a:prstClr val="black"/>
                </a:solidFill>
                <a:latin typeface="Cambria" panose="02040503050406030204" pitchFamily="18" charset="0"/>
              </a:rPr>
              <a:t>WatchDog</a:t>
            </a:r>
            <a:r>
              <a:rPr lang="en-US" sz="1700" dirty="0">
                <a:solidFill>
                  <a:prstClr val="black"/>
                </a:solidFill>
                <a:latin typeface="Cambria" panose="02040503050406030204" pitchFamily="18" charset="0"/>
              </a:rPr>
              <a:t>, </a:t>
            </a:r>
            <a:r>
              <a:rPr lang="en-US" sz="1700" b="1" i="1" dirty="0" err="1">
                <a:solidFill>
                  <a:prstClr val="black"/>
                </a:solidFill>
                <a:latin typeface="Cambria" panose="02040503050406030204" pitchFamily="18" charset="0"/>
              </a:rPr>
              <a:t>HouseKeeping</a:t>
            </a:r>
            <a:r>
              <a:rPr lang="en-US" sz="1700" dirty="0">
                <a:solidFill>
                  <a:prstClr val="black"/>
                </a:solidFill>
                <a:latin typeface="Cambria" panose="02040503050406030204" pitchFamily="18" charset="0"/>
              </a:rPr>
              <a:t>, </a:t>
            </a:r>
            <a:r>
              <a:rPr lang="en-US" sz="1700" b="1" i="1" dirty="0" err="1">
                <a:solidFill>
                  <a:prstClr val="black"/>
                </a:solidFill>
                <a:latin typeface="Cambria" panose="02040503050406030204" pitchFamily="18" charset="0"/>
              </a:rPr>
              <a:t>DataStorage</a:t>
            </a:r>
            <a:r>
              <a:rPr lang="en-US" sz="1700" dirty="0">
                <a:solidFill>
                  <a:prstClr val="black"/>
                </a:solidFill>
                <a:latin typeface="Cambria" panose="02040503050406030204" pitchFamily="18" charset="0"/>
              </a:rPr>
              <a:t> and </a:t>
            </a:r>
            <a:r>
              <a:rPr lang="en-US" sz="1700" b="1" i="1" dirty="0" err="1">
                <a:solidFill>
                  <a:prstClr val="black"/>
                </a:solidFill>
                <a:latin typeface="Cambria" panose="02040503050406030204" pitchFamily="18" charset="0"/>
              </a:rPr>
              <a:t>TaskManager</a:t>
            </a:r>
            <a:r>
              <a:rPr lang="en-US" sz="1700" dirty="0">
                <a:solidFill>
                  <a:prstClr val="black"/>
                </a:solidFill>
                <a:latin typeface="Cambria" panose="02040503050406030204" pitchFamily="18" charset="0"/>
              </a:rPr>
              <a:t> are running;</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CPU lest than 10%;</a:t>
            </a:r>
          </a:p>
          <a:p>
            <a:pPr marL="342900" lvl="0" indent="-342900" algn="just">
              <a:buFont typeface="Arial" panose="020B0604020202020204" pitchFamily="34" charset="0"/>
              <a:buChar char="•"/>
              <a:defRPr/>
            </a:pPr>
            <a:r>
              <a:rPr lang="en-US" sz="1700" dirty="0">
                <a:solidFill>
                  <a:prstClr val="black"/>
                </a:solidFill>
                <a:latin typeface="Cambria" panose="02040503050406030204" pitchFamily="18" charset="0"/>
              </a:rPr>
              <a:t>Task execution period is 100ms;</a:t>
            </a:r>
            <a:endParaRPr lang="en-US" sz="1700" b="1" dirty="0">
              <a:solidFill>
                <a:prstClr val="black"/>
              </a:solidFill>
              <a:latin typeface="Cambria" panose="02040503050406030204" pitchFamily="18" charset="0"/>
            </a:endParaRPr>
          </a:p>
          <a:p>
            <a:pPr lvl="0" algn="l">
              <a:defRPr/>
            </a:pPr>
            <a:endParaRPr lang="en-US" sz="1800" b="1" dirty="0">
              <a:solidFill>
                <a:prstClr val="black"/>
              </a:solidFill>
              <a:latin typeface="Cambria" panose="02040503050406030204" pitchFamily="18" charset="0"/>
            </a:endParaRPr>
          </a:p>
          <a:p>
            <a:pPr algn="l">
              <a:defRPr/>
            </a:pPr>
            <a:endParaRPr lang="en-US" sz="2200" dirty="0">
              <a:latin typeface="Cambria" panose="02040503050406030204" pitchFamily="18" charset="0"/>
            </a:endParaRPr>
          </a:p>
        </p:txBody>
      </p:sp>
      <p:grpSp>
        <p:nvGrpSpPr>
          <p:cNvPr id="13" name="Group 12">
            <a:extLst>
              <a:ext uri="{FF2B5EF4-FFF2-40B4-BE49-F238E27FC236}">
                <a16:creationId xmlns:a16="http://schemas.microsoft.com/office/drawing/2014/main" id="{C420D0F3-047A-46EB-A179-ACA0FBE89560}"/>
              </a:ext>
            </a:extLst>
          </p:cNvPr>
          <p:cNvGrpSpPr/>
          <p:nvPr/>
        </p:nvGrpSpPr>
        <p:grpSpPr>
          <a:xfrm>
            <a:off x="133174" y="6346084"/>
            <a:ext cx="11925651" cy="485039"/>
            <a:chOff x="133174" y="6320684"/>
            <a:chExt cx="11925651" cy="485039"/>
          </a:xfrm>
        </p:grpSpPr>
        <p:grpSp>
          <p:nvGrpSpPr>
            <p:cNvPr id="16" name="Group 15">
              <a:extLst>
                <a:ext uri="{FF2B5EF4-FFF2-40B4-BE49-F238E27FC236}">
                  <a16:creationId xmlns:a16="http://schemas.microsoft.com/office/drawing/2014/main" id="{E5F5108F-0FEB-438D-BE0F-F5C74327F666}"/>
                </a:ext>
              </a:extLst>
            </p:cNvPr>
            <p:cNvGrpSpPr/>
            <p:nvPr/>
          </p:nvGrpSpPr>
          <p:grpSpPr>
            <a:xfrm>
              <a:off x="1870137" y="6391743"/>
              <a:ext cx="8451727" cy="413980"/>
              <a:chOff x="2119718" y="6391743"/>
              <a:chExt cx="8451727" cy="413980"/>
            </a:xfrm>
          </p:grpSpPr>
          <p:pic>
            <p:nvPicPr>
              <p:cNvPr id="18" name="Picture 17">
                <a:extLst>
                  <a:ext uri="{FF2B5EF4-FFF2-40B4-BE49-F238E27FC236}">
                    <a16:creationId xmlns:a16="http://schemas.microsoft.com/office/drawing/2014/main" id="{D0D0638D-2242-41AC-B293-6DB606295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9" name="Picture 2" descr="Resultado de imagem para conae argentina">
                <a:extLst>
                  <a:ext uri="{FF2B5EF4-FFF2-40B4-BE49-F238E27FC236}">
                    <a16:creationId xmlns:a16="http://schemas.microsoft.com/office/drawing/2014/main" id="{A155BFFC-C5A5-47B9-A18D-C5B2CBB52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2">
                <a:extLst>
                  <a:ext uri="{FF2B5EF4-FFF2-40B4-BE49-F238E27FC236}">
                    <a16:creationId xmlns:a16="http://schemas.microsoft.com/office/drawing/2014/main" id="{F1ACC53D-8A09-4BAC-9350-383FA2BAD3B1}"/>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7" name="Retângulo 9">
              <a:extLst>
                <a:ext uri="{FF2B5EF4-FFF2-40B4-BE49-F238E27FC236}">
                  <a16:creationId xmlns:a16="http://schemas.microsoft.com/office/drawing/2014/main" id="{98A64950-7D22-4140-A796-3CDA8980C5AC}"/>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Imagem 6">
            <a:extLst>
              <a:ext uri="{FF2B5EF4-FFF2-40B4-BE49-F238E27FC236}">
                <a16:creationId xmlns:a16="http://schemas.microsoft.com/office/drawing/2014/main" id="{BE62F2F8-1D42-4066-A93C-B06A44EC25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2" name="Imagem 5">
            <a:extLst>
              <a:ext uri="{FF2B5EF4-FFF2-40B4-BE49-F238E27FC236}">
                <a16:creationId xmlns:a16="http://schemas.microsoft.com/office/drawing/2014/main" id="{5F8EAF58-FF98-4BCF-BF0B-104FB7E56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3" name="Subtítulo 2">
            <a:extLst>
              <a:ext uri="{FF2B5EF4-FFF2-40B4-BE49-F238E27FC236}">
                <a16:creationId xmlns:a16="http://schemas.microsoft.com/office/drawing/2014/main" id="{CCFCB17F-51EC-4937-B88C-3831102D75C4}"/>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936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ítulo 2">
            <a:extLst>
              <a:ext uri="{FF2B5EF4-FFF2-40B4-BE49-F238E27FC236}">
                <a16:creationId xmlns:a16="http://schemas.microsoft.com/office/drawing/2014/main" id="{72C0A020-333D-4F8D-BEA6-E7699D1B563B}"/>
              </a:ext>
            </a:extLst>
          </p:cNvPr>
          <p:cNvSpPr txBox="1">
            <a:spLocks/>
          </p:cNvSpPr>
          <p:nvPr/>
        </p:nvSpPr>
        <p:spPr>
          <a:xfrm>
            <a:off x="130628" y="747000"/>
            <a:ext cx="11930742" cy="11542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sz="1800" b="1" dirty="0">
                <a:latin typeface="Cambria" panose="02040503050406030204" pitchFamily="18" charset="0"/>
              </a:rPr>
              <a:t>Anti-Lock System:</a:t>
            </a:r>
          </a:p>
          <a:p>
            <a:pPr marL="342900" indent="-342900" algn="l">
              <a:buFont typeface="Arial" panose="020B0604020202020204" pitchFamily="34" charset="0"/>
              <a:buChar char="•"/>
              <a:defRPr/>
            </a:pPr>
            <a:r>
              <a:rPr lang="en-US" sz="1800" dirty="0">
                <a:latin typeface="Cambria" panose="02040503050406030204" pitchFamily="18" charset="0"/>
              </a:rPr>
              <a:t>Watchdog at software level;</a:t>
            </a:r>
          </a:p>
          <a:p>
            <a:pPr marL="342900" indent="-342900" algn="l">
              <a:buFont typeface="Arial" panose="020B0604020202020204" pitchFamily="34" charset="0"/>
              <a:buChar char="•"/>
              <a:defRPr/>
            </a:pPr>
            <a:r>
              <a:rPr lang="en-US" sz="1800" dirty="0">
                <a:latin typeface="Cambria" panose="02040503050406030204" pitchFamily="18" charset="0"/>
              </a:rPr>
              <a:t>This approach prevent  Single Event Effect (SEE), but not effects caused by Total Dose Ionization (TID) [7]; </a:t>
            </a:r>
          </a:p>
        </p:txBody>
      </p:sp>
      <p:pic>
        <p:nvPicPr>
          <p:cNvPr id="14" name="Imagem 13">
            <a:extLst>
              <a:ext uri="{FF2B5EF4-FFF2-40B4-BE49-F238E27FC236}">
                <a16:creationId xmlns:a16="http://schemas.microsoft.com/office/drawing/2014/main" id="{1FDAF139-A96E-4905-88BE-D1CBF9E70FB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841" y="1933511"/>
            <a:ext cx="10867944" cy="3892875"/>
          </a:xfrm>
          <a:prstGeom prst="rect">
            <a:avLst/>
          </a:prstGeom>
          <a:noFill/>
          <a:ln>
            <a:noFill/>
          </a:ln>
        </p:spPr>
      </p:pic>
      <p:sp>
        <p:nvSpPr>
          <p:cNvPr id="11" name="Retângulo 11">
            <a:extLst>
              <a:ext uri="{FF2B5EF4-FFF2-40B4-BE49-F238E27FC236}">
                <a16:creationId xmlns:a16="http://schemas.microsoft.com/office/drawing/2014/main" id="{7A5C65FD-E9AB-456D-94E1-5E77F842B64A}"/>
              </a:ext>
            </a:extLst>
          </p:cNvPr>
          <p:cNvSpPr/>
          <p:nvPr/>
        </p:nvSpPr>
        <p:spPr>
          <a:xfrm>
            <a:off x="3021326" y="5916958"/>
            <a:ext cx="5174173" cy="338554"/>
          </a:xfrm>
          <a:prstGeom prst="rect">
            <a:avLst/>
          </a:prstGeom>
        </p:spPr>
        <p:txBody>
          <a:bodyPr wrap="none">
            <a:spAutoFit/>
          </a:bodyPr>
          <a:lstStyle/>
          <a:p>
            <a:r>
              <a:rPr lang="en-US" sz="1600" dirty="0">
                <a:latin typeface="Cambria" panose="02040503050406030204" pitchFamily="18" charset="0"/>
              </a:rPr>
              <a:t>Figure 11 – </a:t>
            </a:r>
            <a:r>
              <a:rPr lang="en-US" sz="1600" dirty="0" err="1">
                <a:latin typeface="Cambria" panose="02040503050406030204" pitchFamily="18" charset="0"/>
              </a:rPr>
              <a:t>Tracealyzer</a:t>
            </a:r>
            <a:r>
              <a:rPr lang="en-US" sz="1600" dirty="0">
                <a:latin typeface="Cambria" panose="02040503050406030204" pitchFamily="18" charset="0"/>
              </a:rPr>
              <a:t> </a:t>
            </a:r>
            <a:r>
              <a:rPr lang="en-US" sz="1600" dirty="0" err="1">
                <a:latin typeface="Cambria" panose="02040503050406030204" pitchFamily="18" charset="0"/>
              </a:rPr>
              <a:t>snapshoot</a:t>
            </a:r>
            <a:r>
              <a:rPr lang="en-US" sz="1600" dirty="0">
                <a:latin typeface="Cambria" panose="02040503050406030204" pitchFamily="18" charset="0"/>
              </a:rPr>
              <a:t> of the system running</a:t>
            </a:r>
            <a:r>
              <a:rPr lang="pt-BR" sz="1600" dirty="0">
                <a:latin typeface="Cambria" panose="02040503050406030204" pitchFamily="18" charset="0"/>
              </a:rPr>
              <a:t>.</a:t>
            </a:r>
          </a:p>
        </p:txBody>
      </p:sp>
      <p:grpSp>
        <p:nvGrpSpPr>
          <p:cNvPr id="12" name="Group 11">
            <a:extLst>
              <a:ext uri="{FF2B5EF4-FFF2-40B4-BE49-F238E27FC236}">
                <a16:creationId xmlns:a16="http://schemas.microsoft.com/office/drawing/2014/main" id="{B799B216-CF61-4024-85A3-5D985963BD66}"/>
              </a:ext>
            </a:extLst>
          </p:cNvPr>
          <p:cNvGrpSpPr/>
          <p:nvPr/>
        </p:nvGrpSpPr>
        <p:grpSpPr>
          <a:xfrm>
            <a:off x="133174" y="6346084"/>
            <a:ext cx="11925651" cy="485039"/>
            <a:chOff x="133174" y="6320684"/>
            <a:chExt cx="11925651" cy="485039"/>
          </a:xfrm>
        </p:grpSpPr>
        <p:grpSp>
          <p:nvGrpSpPr>
            <p:cNvPr id="15" name="Group 14">
              <a:extLst>
                <a:ext uri="{FF2B5EF4-FFF2-40B4-BE49-F238E27FC236}">
                  <a16:creationId xmlns:a16="http://schemas.microsoft.com/office/drawing/2014/main" id="{EDCAC2CE-AF27-4C09-A11F-4849E98B65F6}"/>
                </a:ext>
              </a:extLst>
            </p:cNvPr>
            <p:cNvGrpSpPr/>
            <p:nvPr/>
          </p:nvGrpSpPr>
          <p:grpSpPr>
            <a:xfrm>
              <a:off x="1870137" y="6391743"/>
              <a:ext cx="8451727" cy="413980"/>
              <a:chOff x="2119718" y="6391743"/>
              <a:chExt cx="8451727" cy="413980"/>
            </a:xfrm>
          </p:grpSpPr>
          <p:pic>
            <p:nvPicPr>
              <p:cNvPr id="17" name="Picture 16">
                <a:extLst>
                  <a:ext uri="{FF2B5EF4-FFF2-40B4-BE49-F238E27FC236}">
                    <a16:creationId xmlns:a16="http://schemas.microsoft.com/office/drawing/2014/main" id="{2823477F-BFCC-435A-AD98-6C89BFBA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8" name="Picture 2" descr="Resultado de imagem para conae argentina">
                <a:extLst>
                  <a:ext uri="{FF2B5EF4-FFF2-40B4-BE49-F238E27FC236}">
                    <a16:creationId xmlns:a16="http://schemas.microsoft.com/office/drawing/2014/main" id="{F5976B32-3776-49D4-82B9-06C09FE7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2">
                <a:extLst>
                  <a:ext uri="{FF2B5EF4-FFF2-40B4-BE49-F238E27FC236}">
                    <a16:creationId xmlns:a16="http://schemas.microsoft.com/office/drawing/2014/main" id="{47311972-4748-41B6-82F7-5349BF72FE04}"/>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6" name="Retângulo 9">
              <a:extLst>
                <a:ext uri="{FF2B5EF4-FFF2-40B4-BE49-F238E27FC236}">
                  <a16:creationId xmlns:a16="http://schemas.microsoft.com/office/drawing/2014/main" id="{00BFDB12-AD48-4C60-A71F-E2C35DF3883B}"/>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Imagem 6">
            <a:extLst>
              <a:ext uri="{FF2B5EF4-FFF2-40B4-BE49-F238E27FC236}">
                <a16:creationId xmlns:a16="http://schemas.microsoft.com/office/drawing/2014/main" id="{B7AA1B48-52C4-4694-BD6E-664BDEACC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1" name="Imagem 5">
            <a:extLst>
              <a:ext uri="{FF2B5EF4-FFF2-40B4-BE49-F238E27FC236}">
                <a16:creationId xmlns:a16="http://schemas.microsoft.com/office/drawing/2014/main" id="{745AD9CA-2381-44E1-A9FE-E12CE0483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2" name="Subtítulo 2">
            <a:extLst>
              <a:ext uri="{FF2B5EF4-FFF2-40B4-BE49-F238E27FC236}">
                <a16:creationId xmlns:a16="http://schemas.microsoft.com/office/drawing/2014/main" id="{E1049EB8-FF9B-4C8A-80B5-D5D23C2B7E7F}"/>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1957379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0" name="Imagem 19">
            <a:extLst>
              <a:ext uri="{FF2B5EF4-FFF2-40B4-BE49-F238E27FC236}">
                <a16:creationId xmlns:a16="http://schemas.microsoft.com/office/drawing/2014/main" id="{1ABB7BC3-DE6D-46B4-A100-C33A17483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506" y="2272502"/>
            <a:ext cx="6465319" cy="3442783"/>
          </a:xfrm>
          <a:prstGeom prst="rect">
            <a:avLst/>
          </a:prstGeom>
        </p:spPr>
      </p:pic>
      <p:sp>
        <p:nvSpPr>
          <p:cNvPr id="24" name="Subtítulo 2">
            <a:extLst>
              <a:ext uri="{FF2B5EF4-FFF2-40B4-BE49-F238E27FC236}">
                <a16:creationId xmlns:a16="http://schemas.microsoft.com/office/drawing/2014/main" id="{FAC68DE7-571A-4F47-A32A-14FB5DEDC94E}"/>
              </a:ext>
            </a:extLst>
          </p:cNvPr>
          <p:cNvSpPr txBox="1">
            <a:spLocks/>
          </p:cNvSpPr>
          <p:nvPr/>
        </p:nvSpPr>
        <p:spPr>
          <a:xfrm>
            <a:off x="130628" y="761305"/>
            <a:ext cx="5215234" cy="56949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defRPr/>
            </a:pPr>
            <a:r>
              <a:rPr lang="en-US" sz="1800" b="1" dirty="0">
                <a:latin typeface="Cambria" panose="02040503050406030204" pitchFamily="18" charset="0"/>
              </a:rPr>
              <a:t>Printed Circuit Board:</a:t>
            </a:r>
          </a:p>
          <a:p>
            <a:pPr marL="342900" indent="-342900" algn="just">
              <a:buFont typeface="Arial" panose="020B0604020202020204" pitchFamily="34" charset="0"/>
              <a:buChar char="•"/>
              <a:defRPr/>
            </a:pPr>
            <a:r>
              <a:rPr lang="en-US" sz="1800" dirty="0">
                <a:latin typeface="Cambria" panose="02040503050406030204" pitchFamily="18" charset="0"/>
              </a:rPr>
              <a:t>The PCB was designed using the </a:t>
            </a:r>
            <a:r>
              <a:rPr lang="en-US" sz="1800" dirty="0" err="1">
                <a:latin typeface="Cambria" panose="02040503050406030204" pitchFamily="18" charset="0"/>
              </a:rPr>
              <a:t>KiCad</a:t>
            </a:r>
            <a:r>
              <a:rPr lang="en-US" sz="1800" dirty="0">
                <a:latin typeface="Cambria" panose="02040503050406030204" pitchFamily="18" charset="0"/>
              </a:rPr>
              <a:t> EDA;</a:t>
            </a:r>
          </a:p>
          <a:p>
            <a:pPr marL="342900" indent="-342900" algn="just">
              <a:buFont typeface="Arial" panose="020B0604020202020204" pitchFamily="34" charset="0"/>
              <a:buChar char="•"/>
              <a:defRPr/>
            </a:pPr>
            <a:r>
              <a:rPr lang="en-US" sz="1800" dirty="0">
                <a:latin typeface="Cambria" panose="02040503050406030204" pitchFamily="18" charset="0"/>
              </a:rPr>
              <a:t>Two Layers: a signal layer and a ground layer. </a:t>
            </a:r>
          </a:p>
          <a:p>
            <a:pPr marL="342900" indent="-342900" algn="just">
              <a:buFont typeface="Arial" panose="020B0604020202020204" pitchFamily="34" charset="0"/>
              <a:buChar char="•"/>
              <a:defRPr/>
            </a:pPr>
            <a:r>
              <a:rPr lang="en-US" sz="1800" dirty="0">
                <a:latin typeface="Cambria" panose="02040503050406030204" pitchFamily="18" charset="0"/>
              </a:rPr>
              <a:t>1206 SMD package;</a:t>
            </a:r>
          </a:p>
          <a:p>
            <a:pPr marL="342900" indent="-342900" algn="just">
              <a:buFont typeface="Arial" panose="020B0604020202020204" pitchFamily="34" charset="0"/>
              <a:buChar char="•"/>
              <a:defRPr/>
            </a:pPr>
            <a:r>
              <a:rPr lang="en-US" sz="1800" dirty="0">
                <a:latin typeface="Cambria" panose="02040503050406030204" pitchFamily="18" charset="0"/>
              </a:rPr>
              <a:t>To reduce the inductance </a:t>
            </a:r>
            <a:r>
              <a:rPr lang="en-US" sz="1800" dirty="0">
                <a:latin typeface="Cambria" panose="02040503050406030204" pitchFamily="18" charset="0"/>
                <a:sym typeface="Wingdings" panose="05000000000000000000" pitchFamily="2" charset="2"/>
              </a:rPr>
              <a:t> </a:t>
            </a:r>
            <a:r>
              <a:rPr lang="en-US" sz="1800" dirty="0">
                <a:latin typeface="Cambria" panose="02040503050406030204" pitchFamily="18" charset="0"/>
              </a:rPr>
              <a:t>Traces with 45° angle  corner and as short as possible. </a:t>
            </a:r>
          </a:p>
          <a:p>
            <a:pPr marL="342900" indent="-342900" algn="just">
              <a:buFont typeface="Arial" panose="020B0604020202020204" pitchFamily="34" charset="0"/>
              <a:buChar char="•"/>
              <a:defRPr/>
            </a:pPr>
            <a:r>
              <a:rPr lang="en-US" sz="1800" dirty="0">
                <a:latin typeface="Cambria" panose="02040503050406030204" pitchFamily="18" charset="0"/>
              </a:rPr>
              <a:t>The feed and ground connections were made using </a:t>
            </a:r>
            <a:r>
              <a:rPr lang="en-US" sz="1800" dirty="0" err="1">
                <a:latin typeface="Cambria" panose="02040503050406030204" pitchFamily="18" charset="0"/>
              </a:rPr>
              <a:t>vias</a:t>
            </a:r>
            <a:r>
              <a:rPr lang="en-US" sz="1800" dirty="0">
                <a:latin typeface="Cambria" panose="02040503050406030204" pitchFamily="18" charset="0"/>
              </a:rPr>
              <a:t>, saving space and decreasing the Electromagnetic Interference (EMI).</a:t>
            </a:r>
          </a:p>
          <a:p>
            <a:pPr marL="342900" indent="-342900" algn="just">
              <a:buFont typeface="Arial" panose="020B0604020202020204" pitchFamily="34" charset="0"/>
              <a:buChar char="•"/>
              <a:defRPr/>
            </a:pPr>
            <a:r>
              <a:rPr lang="en-US" sz="1800" dirty="0">
                <a:latin typeface="Cambria" panose="02040503050406030204" pitchFamily="18" charset="0"/>
              </a:rPr>
              <a:t>It was not possible to have an intact ground plane and some traces were routed on the bottom layer, which may increase the EMI. </a:t>
            </a:r>
          </a:p>
          <a:p>
            <a:pPr marL="342900" indent="-342900" algn="just">
              <a:buFont typeface="Arial" panose="020B0604020202020204" pitchFamily="34" charset="0"/>
              <a:buChar char="•"/>
              <a:defRPr/>
            </a:pPr>
            <a:r>
              <a:rPr lang="en-US" sz="1800" dirty="0">
                <a:latin typeface="Cambria" panose="02040503050406030204" pitchFamily="18" charset="0"/>
              </a:rPr>
              <a:t>The PCB dimensions are 95.89x90.17mm, which was based on the PC104 specification [8]. </a:t>
            </a:r>
          </a:p>
          <a:p>
            <a:pPr marL="342900" indent="-342900" algn="l">
              <a:buFont typeface="Arial" panose="020B0604020202020204" pitchFamily="34" charset="0"/>
              <a:buChar char="•"/>
              <a:defRPr/>
            </a:pPr>
            <a:endParaRPr lang="en-US" sz="1800" dirty="0">
              <a:latin typeface="Cambria" panose="02040503050406030204" pitchFamily="18" charset="0"/>
            </a:endParaRPr>
          </a:p>
        </p:txBody>
      </p:sp>
      <p:sp>
        <p:nvSpPr>
          <p:cNvPr id="11" name="Retângulo 11">
            <a:extLst>
              <a:ext uri="{FF2B5EF4-FFF2-40B4-BE49-F238E27FC236}">
                <a16:creationId xmlns:a16="http://schemas.microsoft.com/office/drawing/2014/main" id="{6645D525-BBF9-46D0-9E3E-B24989B9EDBA}"/>
              </a:ext>
            </a:extLst>
          </p:cNvPr>
          <p:cNvSpPr/>
          <p:nvPr/>
        </p:nvSpPr>
        <p:spPr>
          <a:xfrm>
            <a:off x="6975332" y="5812700"/>
            <a:ext cx="3454022" cy="338554"/>
          </a:xfrm>
          <a:prstGeom prst="rect">
            <a:avLst/>
          </a:prstGeom>
        </p:spPr>
        <p:txBody>
          <a:bodyPr wrap="none">
            <a:spAutoFit/>
          </a:bodyPr>
          <a:lstStyle/>
          <a:p>
            <a:r>
              <a:rPr lang="en-US" sz="1600" dirty="0">
                <a:latin typeface="Cambria" panose="02040503050406030204" pitchFamily="18" charset="0"/>
              </a:rPr>
              <a:t>Figure 12 – PCB top and bottom view</a:t>
            </a:r>
            <a:r>
              <a:rPr lang="pt-BR" sz="1600" dirty="0">
                <a:latin typeface="Cambria" panose="02040503050406030204" pitchFamily="18" charset="0"/>
              </a:rPr>
              <a:t>.</a:t>
            </a:r>
          </a:p>
        </p:txBody>
      </p:sp>
      <p:grpSp>
        <p:nvGrpSpPr>
          <p:cNvPr id="13" name="Group 12">
            <a:extLst>
              <a:ext uri="{FF2B5EF4-FFF2-40B4-BE49-F238E27FC236}">
                <a16:creationId xmlns:a16="http://schemas.microsoft.com/office/drawing/2014/main" id="{E6ECF3DA-8459-4F29-9E5A-220C0C010E95}"/>
              </a:ext>
            </a:extLst>
          </p:cNvPr>
          <p:cNvGrpSpPr/>
          <p:nvPr/>
        </p:nvGrpSpPr>
        <p:grpSpPr>
          <a:xfrm>
            <a:off x="133174" y="6346084"/>
            <a:ext cx="11925651" cy="485039"/>
            <a:chOff x="133174" y="6320684"/>
            <a:chExt cx="11925651" cy="485039"/>
          </a:xfrm>
        </p:grpSpPr>
        <p:grpSp>
          <p:nvGrpSpPr>
            <p:cNvPr id="14" name="Group 13">
              <a:extLst>
                <a:ext uri="{FF2B5EF4-FFF2-40B4-BE49-F238E27FC236}">
                  <a16:creationId xmlns:a16="http://schemas.microsoft.com/office/drawing/2014/main" id="{10D8B976-B4F8-4865-BE0D-003673DD5B99}"/>
                </a:ext>
              </a:extLst>
            </p:cNvPr>
            <p:cNvGrpSpPr/>
            <p:nvPr/>
          </p:nvGrpSpPr>
          <p:grpSpPr>
            <a:xfrm>
              <a:off x="1870137" y="6391743"/>
              <a:ext cx="8451727" cy="413980"/>
              <a:chOff x="2119718" y="6391743"/>
              <a:chExt cx="8451727" cy="413980"/>
            </a:xfrm>
          </p:grpSpPr>
          <p:pic>
            <p:nvPicPr>
              <p:cNvPr id="16" name="Picture 15">
                <a:extLst>
                  <a:ext uri="{FF2B5EF4-FFF2-40B4-BE49-F238E27FC236}">
                    <a16:creationId xmlns:a16="http://schemas.microsoft.com/office/drawing/2014/main" id="{3DCC83C8-532F-4135-AF6F-D9A19A191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7" name="Picture 2" descr="Resultado de imagem para conae argentina">
                <a:extLst>
                  <a:ext uri="{FF2B5EF4-FFF2-40B4-BE49-F238E27FC236}">
                    <a16:creationId xmlns:a16="http://schemas.microsoft.com/office/drawing/2014/main" id="{9B1B70B1-F84D-4CC4-928B-7287F7D25F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2">
                <a:extLst>
                  <a:ext uri="{FF2B5EF4-FFF2-40B4-BE49-F238E27FC236}">
                    <a16:creationId xmlns:a16="http://schemas.microsoft.com/office/drawing/2014/main" id="{4F2229D0-B8E8-4368-A88A-07CB7D5DAA8C}"/>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5" name="Retângulo 9">
              <a:extLst>
                <a:ext uri="{FF2B5EF4-FFF2-40B4-BE49-F238E27FC236}">
                  <a16:creationId xmlns:a16="http://schemas.microsoft.com/office/drawing/2014/main" id="{3D12DC5E-9046-413A-8F61-0B34C766D77B}"/>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ubtítulo 2">
            <a:extLst>
              <a:ext uri="{FF2B5EF4-FFF2-40B4-BE49-F238E27FC236}">
                <a16:creationId xmlns:a16="http://schemas.microsoft.com/office/drawing/2014/main" id="{A3F8F047-626D-4E35-AB2A-616512FFA125}"/>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53339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87087" y="1307527"/>
            <a:ext cx="11930742" cy="4242945"/>
          </a:xfrm>
        </p:spPr>
        <p:txBody>
          <a:bodyPr>
            <a:normAutofit/>
          </a:bodyPr>
          <a:lstStyle/>
          <a:p>
            <a:pPr marL="342900" indent="-342900" algn="just">
              <a:buFont typeface="Arial" panose="020B0604020202020204" pitchFamily="34" charset="0"/>
              <a:buChar char="•"/>
              <a:defRPr/>
            </a:pPr>
            <a:r>
              <a:rPr lang="en-US" sz="2200" dirty="0">
                <a:latin typeface="Cambria" panose="02040503050406030204" pitchFamily="18" charset="0"/>
              </a:rPr>
              <a:t>According to the results, MSP432P4111 is a feasible choice for low power and intermediate performance scenarios. Also, the using of TI-DriverLib as Hardware Abstract Layer helped the Software development, due to its intuitive functions.</a:t>
            </a:r>
          </a:p>
          <a:p>
            <a:pPr algn="just">
              <a:defRPr/>
            </a:pPr>
            <a:endParaRPr lang="en-US" sz="2200" dirty="0">
              <a:latin typeface="Cambria" panose="02040503050406030204" pitchFamily="18" charset="0"/>
            </a:endParaRPr>
          </a:p>
          <a:p>
            <a:pPr marL="342900" indent="-342900" algn="just">
              <a:buFont typeface="Arial" panose="020B0604020202020204" pitchFamily="34" charset="0"/>
              <a:buChar char="•"/>
              <a:defRPr/>
            </a:pPr>
            <a:r>
              <a:rPr lang="en-US" sz="2200" dirty="0">
                <a:latin typeface="Cambria" panose="02040503050406030204" pitchFamily="18" charset="0"/>
              </a:rPr>
              <a:t>The use of FreeRTOS as a real-time operating system is an adequate choice for low RAM microcontrollers. Also, the using of </a:t>
            </a:r>
            <a:r>
              <a:rPr lang="en-US" sz="2200" dirty="0" err="1">
                <a:latin typeface="Cambria" panose="02040503050406030204" pitchFamily="18" charset="0"/>
              </a:rPr>
              <a:t>Tracealyzer</a:t>
            </a:r>
            <a:r>
              <a:rPr lang="en-US" sz="2200" dirty="0">
                <a:latin typeface="Cambria" panose="02040503050406030204" pitchFamily="18" charset="0"/>
              </a:rPr>
              <a:t> helped in the software debug, provide a visualization of the run-time behavior or the system.</a:t>
            </a:r>
          </a:p>
          <a:p>
            <a:pPr marL="342900" indent="-342900" algn="just">
              <a:buFont typeface="Arial" panose="020B0604020202020204" pitchFamily="34" charset="0"/>
              <a:buChar char="•"/>
              <a:defRPr/>
            </a:pPr>
            <a:endParaRPr lang="en-US" sz="2200" dirty="0">
              <a:latin typeface="Cambria" panose="02040503050406030204" pitchFamily="18" charset="0"/>
            </a:endParaRPr>
          </a:p>
          <a:p>
            <a:pPr marL="342900" indent="-342900" algn="just">
              <a:buFont typeface="Arial" panose="020B0604020202020204" pitchFamily="34" charset="0"/>
              <a:buChar char="•"/>
              <a:defRPr/>
            </a:pPr>
            <a:r>
              <a:rPr lang="en-US" sz="2200" dirty="0">
                <a:latin typeface="Cambria" panose="02040503050406030204" pitchFamily="18" charset="0"/>
              </a:rPr>
              <a:t>It was also seen that Watchdog at level software worked as a form of redundancy in cases of partial system lockup, avoid all the OBC reset. In addition, preliminary software can now change state according to some input, for example brightness.</a:t>
            </a:r>
          </a:p>
          <a:p>
            <a:pPr algn="just">
              <a:defRPr/>
            </a:pPr>
            <a:endParaRPr lang="en-US" sz="2000" dirty="0">
              <a:latin typeface="Cambria" panose="02040503050406030204" pitchFamily="18" charset="0"/>
            </a:endParaRP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grpSp>
        <p:nvGrpSpPr>
          <p:cNvPr id="11" name="Group 10">
            <a:extLst>
              <a:ext uri="{FF2B5EF4-FFF2-40B4-BE49-F238E27FC236}">
                <a16:creationId xmlns:a16="http://schemas.microsoft.com/office/drawing/2014/main" id="{F4AFC7D4-49E1-422D-B56F-44469E69628D}"/>
              </a:ext>
            </a:extLst>
          </p:cNvPr>
          <p:cNvGrpSpPr/>
          <p:nvPr/>
        </p:nvGrpSpPr>
        <p:grpSpPr>
          <a:xfrm>
            <a:off x="133174" y="6346084"/>
            <a:ext cx="11925651" cy="485039"/>
            <a:chOff x="133174" y="6320684"/>
            <a:chExt cx="11925651" cy="485039"/>
          </a:xfrm>
        </p:grpSpPr>
        <p:grpSp>
          <p:nvGrpSpPr>
            <p:cNvPr id="13" name="Group 12">
              <a:extLst>
                <a:ext uri="{FF2B5EF4-FFF2-40B4-BE49-F238E27FC236}">
                  <a16:creationId xmlns:a16="http://schemas.microsoft.com/office/drawing/2014/main" id="{3CFD04FB-6C93-4762-8F12-5D9EED58B564}"/>
                </a:ext>
              </a:extLst>
            </p:cNvPr>
            <p:cNvGrpSpPr/>
            <p:nvPr/>
          </p:nvGrpSpPr>
          <p:grpSpPr>
            <a:xfrm>
              <a:off x="1870137" y="6391743"/>
              <a:ext cx="8451727" cy="413980"/>
              <a:chOff x="2119718" y="6391743"/>
              <a:chExt cx="8451727" cy="413980"/>
            </a:xfrm>
          </p:grpSpPr>
          <p:pic>
            <p:nvPicPr>
              <p:cNvPr id="15" name="Picture 14">
                <a:extLst>
                  <a:ext uri="{FF2B5EF4-FFF2-40B4-BE49-F238E27FC236}">
                    <a16:creationId xmlns:a16="http://schemas.microsoft.com/office/drawing/2014/main" id="{4235CF4A-B603-4C98-BDB1-1E43912E3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6" name="Picture 2" descr="Resultado de imagem para conae argentina">
                <a:extLst>
                  <a:ext uri="{FF2B5EF4-FFF2-40B4-BE49-F238E27FC236}">
                    <a16:creationId xmlns:a16="http://schemas.microsoft.com/office/drawing/2014/main" id="{2963BDAC-3875-4FF9-BC2E-059CFDEBC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7" name="Retângulo 12">
                <a:extLst>
                  <a:ext uri="{FF2B5EF4-FFF2-40B4-BE49-F238E27FC236}">
                    <a16:creationId xmlns:a16="http://schemas.microsoft.com/office/drawing/2014/main" id="{39ACC2F9-1DF6-44AE-BDD0-C1EA53381C00}"/>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4" name="Retângulo 9">
              <a:extLst>
                <a:ext uri="{FF2B5EF4-FFF2-40B4-BE49-F238E27FC236}">
                  <a16:creationId xmlns:a16="http://schemas.microsoft.com/office/drawing/2014/main" id="{97BCC83F-B401-46E9-875D-026FD01F98BE}"/>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ubtítulo 2">
            <a:extLst>
              <a:ext uri="{FF2B5EF4-FFF2-40B4-BE49-F238E27FC236}">
                <a16:creationId xmlns:a16="http://schemas.microsoft.com/office/drawing/2014/main" id="{208AB1C9-8E20-4963-BA79-96D981C5CE6E}"/>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5. Summary</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144066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33174" y="1287826"/>
            <a:ext cx="11930742" cy="4282347"/>
          </a:xfrm>
        </p:spPr>
        <p:txBody>
          <a:bodyPr>
            <a:normAutofit/>
          </a:bodyPr>
          <a:lstStyle/>
          <a:p>
            <a:pPr marL="342900" indent="-342900" algn="just">
              <a:buFont typeface="Arial" panose="020B0604020202020204" pitchFamily="34" charset="0"/>
              <a:buChar char="•"/>
              <a:defRPr/>
            </a:pPr>
            <a:r>
              <a:rPr lang="en-US" sz="2200" dirty="0">
                <a:latin typeface="Cambria" panose="02040503050406030204" pitchFamily="18" charset="0"/>
              </a:rPr>
              <a:t>A point of extreme priority to be resumed is the purchase and welding of the components, as it was not possible to test the PCB. After this step, the software tests may be performed in the OBC hardware, which means that the consumption and performance will be more accurate than in the </a:t>
            </a:r>
            <a:r>
              <a:rPr lang="en-US" sz="2200" i="1" dirty="0">
                <a:latin typeface="Cambria" panose="02040503050406030204" pitchFamily="18" charset="0"/>
              </a:rPr>
              <a:t>TI-Launchpad</a:t>
            </a:r>
            <a:r>
              <a:rPr lang="en-US" sz="2200" dirty="0">
                <a:latin typeface="Cambria" panose="02040503050406030204" pitchFamily="18" charset="0"/>
              </a:rPr>
              <a:t>. </a:t>
            </a:r>
          </a:p>
          <a:p>
            <a:pPr marL="342900" indent="-342900" algn="just">
              <a:buFont typeface="Arial" panose="020B0604020202020204" pitchFamily="34" charset="0"/>
              <a:buChar char="•"/>
              <a:defRPr/>
            </a:pPr>
            <a:endParaRPr lang="en-US" sz="2200" dirty="0">
              <a:latin typeface="Cambria" panose="02040503050406030204" pitchFamily="18" charset="0"/>
            </a:endParaRPr>
          </a:p>
          <a:p>
            <a:pPr marL="342900" indent="-342900" algn="just">
              <a:buFont typeface="Arial" panose="020B0604020202020204" pitchFamily="34" charset="0"/>
              <a:buChar char="•"/>
              <a:defRPr/>
            </a:pPr>
            <a:r>
              <a:rPr lang="en-US" sz="2200" dirty="0">
                <a:latin typeface="Cambria" panose="02040503050406030204" pitchFamily="18" charset="0"/>
              </a:rPr>
              <a:t>The second point is the use of the 32 </a:t>
            </a:r>
            <a:r>
              <a:rPr lang="en-US" sz="2200" dirty="0" err="1">
                <a:latin typeface="Cambria" panose="02040503050406030204" pitchFamily="18" charset="0"/>
              </a:rPr>
              <a:t>KHz</a:t>
            </a:r>
            <a:r>
              <a:rPr lang="en-US" sz="2200" dirty="0">
                <a:latin typeface="Cambria" panose="02040503050406030204" pitchFamily="18" charset="0"/>
              </a:rPr>
              <a:t> clock rate as the </a:t>
            </a:r>
            <a:r>
              <a:rPr lang="en-US" sz="2200" i="1" dirty="0" err="1">
                <a:latin typeface="Cambria" panose="02040503050406030204" pitchFamily="18" charset="0"/>
              </a:rPr>
              <a:t>SysTick</a:t>
            </a:r>
            <a:r>
              <a:rPr lang="en-US" sz="2200" dirty="0">
                <a:latin typeface="Cambria" panose="02040503050406030204" pitchFamily="18" charset="0"/>
              </a:rPr>
              <a:t> frequency source during satellite hibernation mode. It has been concluded that using a single clock for both high performances and hibernates mode does not make OBC robust in low battery scenarios. </a:t>
            </a:r>
          </a:p>
          <a:p>
            <a:pPr marL="342900" indent="-342900" algn="just">
              <a:buFont typeface="Arial" panose="020B0604020202020204" pitchFamily="34" charset="0"/>
              <a:buChar char="•"/>
              <a:defRPr/>
            </a:pPr>
            <a:endParaRPr lang="en-US" sz="2200" dirty="0">
              <a:latin typeface="Cambria" panose="02040503050406030204" pitchFamily="18" charset="0"/>
            </a:endParaRPr>
          </a:p>
          <a:p>
            <a:pPr marL="342900" indent="-342900" algn="just">
              <a:buFont typeface="Arial" panose="020B0604020202020204" pitchFamily="34" charset="0"/>
              <a:buChar char="•"/>
              <a:defRPr/>
            </a:pPr>
            <a:r>
              <a:rPr lang="en-US" sz="2200" dirty="0">
                <a:latin typeface="Cambria" panose="02040503050406030204" pitchFamily="18" charset="0"/>
              </a:rPr>
              <a:t>The use of multiple watchdog levels is not sufficient to decrease the risk of radiation effects on OBC. The use of COTS components decreases system reliability and other forms of protection should be considered.</a:t>
            </a:r>
          </a:p>
          <a:p>
            <a:pPr algn="just">
              <a:defRPr/>
            </a:pPr>
            <a:endParaRPr lang="en-US" sz="2200" dirty="0">
              <a:latin typeface="Cambria" panose="02040503050406030204" pitchFamily="18" charset="0"/>
            </a:endParaRP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grpSp>
        <p:nvGrpSpPr>
          <p:cNvPr id="11" name="Group 10">
            <a:extLst>
              <a:ext uri="{FF2B5EF4-FFF2-40B4-BE49-F238E27FC236}">
                <a16:creationId xmlns:a16="http://schemas.microsoft.com/office/drawing/2014/main" id="{673B8481-4D80-4431-AFE5-5E8EF1CC1A7B}"/>
              </a:ext>
            </a:extLst>
          </p:cNvPr>
          <p:cNvGrpSpPr/>
          <p:nvPr/>
        </p:nvGrpSpPr>
        <p:grpSpPr>
          <a:xfrm>
            <a:off x="133174" y="6346084"/>
            <a:ext cx="11925651" cy="485039"/>
            <a:chOff x="133174" y="6320684"/>
            <a:chExt cx="11925651" cy="485039"/>
          </a:xfrm>
        </p:grpSpPr>
        <p:grpSp>
          <p:nvGrpSpPr>
            <p:cNvPr id="13" name="Group 12">
              <a:extLst>
                <a:ext uri="{FF2B5EF4-FFF2-40B4-BE49-F238E27FC236}">
                  <a16:creationId xmlns:a16="http://schemas.microsoft.com/office/drawing/2014/main" id="{D69266BB-FF8B-4C56-B764-AC283BAAD860}"/>
                </a:ext>
              </a:extLst>
            </p:cNvPr>
            <p:cNvGrpSpPr/>
            <p:nvPr/>
          </p:nvGrpSpPr>
          <p:grpSpPr>
            <a:xfrm>
              <a:off x="1870137" y="6391743"/>
              <a:ext cx="8451727" cy="413980"/>
              <a:chOff x="2119718" y="6391743"/>
              <a:chExt cx="8451727" cy="413980"/>
            </a:xfrm>
          </p:grpSpPr>
          <p:pic>
            <p:nvPicPr>
              <p:cNvPr id="15" name="Picture 14">
                <a:extLst>
                  <a:ext uri="{FF2B5EF4-FFF2-40B4-BE49-F238E27FC236}">
                    <a16:creationId xmlns:a16="http://schemas.microsoft.com/office/drawing/2014/main" id="{AE796EB5-FDCF-4FAB-8153-8C7E72FD1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6" name="Picture 2" descr="Resultado de imagem para conae argentina">
                <a:extLst>
                  <a:ext uri="{FF2B5EF4-FFF2-40B4-BE49-F238E27FC236}">
                    <a16:creationId xmlns:a16="http://schemas.microsoft.com/office/drawing/2014/main" id="{6E0EB50A-EBC2-49BC-8E6E-8E4A29C41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7" name="Retângulo 12">
                <a:extLst>
                  <a:ext uri="{FF2B5EF4-FFF2-40B4-BE49-F238E27FC236}">
                    <a16:creationId xmlns:a16="http://schemas.microsoft.com/office/drawing/2014/main" id="{AEBDB744-DF48-455E-8A53-A4BCC69C7B95}"/>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4" name="Retângulo 9">
              <a:extLst>
                <a:ext uri="{FF2B5EF4-FFF2-40B4-BE49-F238E27FC236}">
                  <a16:creationId xmlns:a16="http://schemas.microsoft.com/office/drawing/2014/main" id="{AF260FEC-7DCC-4551-A773-A161810EB133}"/>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Subtítulo 2">
            <a:extLst>
              <a:ext uri="{FF2B5EF4-FFF2-40B4-BE49-F238E27FC236}">
                <a16:creationId xmlns:a16="http://schemas.microsoft.com/office/drawing/2014/main" id="{E6D8061C-5370-4F8D-AC15-A45FE5F49D12}"/>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6. Future Work</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190286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30629" y="1153552"/>
            <a:ext cx="11930742" cy="4508698"/>
          </a:xfrm>
        </p:spPr>
        <p:txBody>
          <a:bodyPr>
            <a:normAutofit/>
          </a:bodyPr>
          <a:lstStyle/>
          <a:p>
            <a:pPr algn="just">
              <a:defRPr/>
            </a:pPr>
            <a:r>
              <a:rPr lang="pt-BR" sz="2000" b="1" spc="30" dirty="0">
                <a:latin typeface="Cambria" panose="02040503050406030204" pitchFamily="18" charset="0"/>
              </a:rPr>
              <a:t>[1] </a:t>
            </a:r>
            <a:r>
              <a:rPr lang="it-IT" sz="2000" spc="30" dirty="0">
                <a:latin typeface="Cambria" panose="02040503050406030204" pitchFamily="18" charset="0"/>
              </a:rPr>
              <a:t>G. Santilli, C. Cappelletti, S. Battistini, C. Vendittozzi, </a:t>
            </a:r>
            <a:r>
              <a:rPr lang="en-US" sz="2000" spc="30" dirty="0">
                <a:latin typeface="Cambria" panose="02040503050406030204" pitchFamily="18" charset="0"/>
              </a:rPr>
              <a:t>Disaster Management of Remote Areas by Constellation of </a:t>
            </a:r>
            <a:r>
              <a:rPr lang="en-US" sz="2000" spc="30" dirty="0" err="1">
                <a:latin typeface="Cambria" panose="02040503050406030204" pitchFamily="18" charset="0"/>
              </a:rPr>
              <a:t>Cubesats</a:t>
            </a:r>
            <a:r>
              <a:rPr lang="en-US" sz="2000" spc="30" dirty="0">
                <a:latin typeface="Cambria" panose="02040503050406030204" pitchFamily="18" charset="0"/>
              </a:rPr>
              <a:t>, 67th International Astronautical Congress (IAC 2016), Mexico (2016).</a:t>
            </a:r>
          </a:p>
          <a:p>
            <a:pPr algn="just">
              <a:defRPr/>
            </a:pPr>
            <a:r>
              <a:rPr lang="pt-BR" sz="2000" b="1" spc="30" dirty="0">
                <a:latin typeface="Cambria" panose="02040503050406030204" pitchFamily="18" charset="0"/>
              </a:rPr>
              <a:t>[2] </a:t>
            </a:r>
            <a:r>
              <a:rPr lang="pt-BR" sz="2000" spc="30" dirty="0">
                <a:latin typeface="Cambria" panose="02040503050406030204" pitchFamily="18" charset="0"/>
              </a:rPr>
              <a:t>UNB Noticias, Para lançar satélite, UnB fecha parceria com FAP-DF e Agência Espacial Brasileira, </a:t>
            </a:r>
            <a:r>
              <a:rPr lang="pt-BR" sz="2000" spc="30" dirty="0" err="1">
                <a:latin typeface="Cambria" panose="02040503050406030204" pitchFamily="18" charset="0"/>
              </a:rPr>
              <a:t>Brazil</a:t>
            </a:r>
            <a:r>
              <a:rPr lang="pt-BR" sz="2000" spc="30" dirty="0">
                <a:latin typeface="Cambria" panose="02040503050406030204" pitchFamily="18" charset="0"/>
              </a:rPr>
              <a:t> (2019)</a:t>
            </a:r>
          </a:p>
          <a:p>
            <a:pPr algn="just">
              <a:defRPr/>
            </a:pPr>
            <a:r>
              <a:rPr lang="en-US" sz="2000" b="1" spc="30" dirty="0">
                <a:latin typeface="Cambria" panose="02040503050406030204" pitchFamily="18" charset="0"/>
              </a:rPr>
              <a:t>[3] </a:t>
            </a:r>
            <a:r>
              <a:rPr lang="en-US" sz="2000" spc="30" dirty="0">
                <a:latin typeface="Cambria" panose="02040503050406030204" pitchFamily="18" charset="0"/>
              </a:rPr>
              <a:t>TEXAS INSTRUMENTS, USER'S GUIDE MSP432® Peripheral Driver Library. p.14. (2015) </a:t>
            </a:r>
          </a:p>
          <a:p>
            <a:pPr algn="just">
              <a:defRPr/>
            </a:pPr>
            <a:r>
              <a:rPr lang="en-US" sz="2000" b="1" spc="30" dirty="0">
                <a:latin typeface="Cambria" panose="02040503050406030204" pitchFamily="18" charset="0"/>
              </a:rPr>
              <a:t>[4] </a:t>
            </a:r>
            <a:r>
              <a:rPr lang="en-US" sz="2000" spc="30" dirty="0">
                <a:latin typeface="Cambria" panose="02040503050406030204" pitchFamily="18" charset="0"/>
              </a:rPr>
              <a:t>R. Barry, Mastering the FreeRTOS STM Real Time Kernel: A Hands-On Tutorial Guide. p.17. Real Time Engineers Ltd., USA (2016) </a:t>
            </a:r>
          </a:p>
          <a:p>
            <a:pPr algn="just">
              <a:defRPr/>
            </a:pPr>
            <a:r>
              <a:rPr lang="en-US" sz="2000" b="1" spc="30" dirty="0">
                <a:latin typeface="Cambria" panose="02040503050406030204" pitchFamily="18" charset="0"/>
              </a:rPr>
              <a:t>[5] </a:t>
            </a:r>
            <a:r>
              <a:rPr lang="en-US" sz="2000" spc="30" dirty="0">
                <a:latin typeface="Cambria" panose="02040503050406030204" pitchFamily="18" charset="0"/>
              </a:rPr>
              <a:t>TEXAS </a:t>
            </a:r>
            <a:r>
              <a:rPr lang="en-US" sz="2000" spc="30" dirty="0" err="1">
                <a:latin typeface="Cambria" panose="02040503050406030204" pitchFamily="18" charset="0"/>
              </a:rPr>
              <a:t>INSTRUMENTS,Code</a:t>
            </a:r>
            <a:r>
              <a:rPr lang="en-US" sz="2000" spc="30" dirty="0">
                <a:latin typeface="Cambria" panose="02040503050406030204" pitchFamily="18" charset="0"/>
              </a:rPr>
              <a:t> Composer Studio™ IDE v8.x for MSP430™ MCUs. p.16, USA (2018)</a:t>
            </a:r>
          </a:p>
          <a:p>
            <a:pPr algn="just">
              <a:defRPr/>
            </a:pPr>
            <a:r>
              <a:rPr lang="en-US" sz="2000" b="1" spc="30" dirty="0">
                <a:latin typeface="Cambria" panose="02040503050406030204" pitchFamily="18" charset="0"/>
              </a:rPr>
              <a:t>[6]</a:t>
            </a:r>
            <a:r>
              <a:rPr lang="pt-BR" sz="2000" b="1" spc="30" dirty="0">
                <a:latin typeface="Cambria" panose="02040503050406030204" pitchFamily="18" charset="0"/>
              </a:rPr>
              <a:t> </a:t>
            </a:r>
            <a:r>
              <a:rPr lang="pt-BR" sz="2000" spc="30" dirty="0">
                <a:latin typeface="Cambria" panose="02040503050406030204" pitchFamily="18" charset="0"/>
              </a:rPr>
              <a:t>P. AB, </a:t>
            </a:r>
            <a:r>
              <a:rPr lang="pt-BR" sz="2000" spc="30" dirty="0" err="1">
                <a:latin typeface="Cambria" panose="02040503050406030204" pitchFamily="18" charset="0"/>
              </a:rPr>
              <a:t>Tracealyzer</a:t>
            </a:r>
            <a:r>
              <a:rPr lang="pt-BR" sz="2000" spc="30" dirty="0">
                <a:latin typeface="Cambria" panose="02040503050406030204" pitchFamily="18" charset="0"/>
              </a:rPr>
              <a:t> for FreeRTOS. p.1. </a:t>
            </a:r>
            <a:r>
              <a:rPr lang="pt-BR" sz="2000" spc="30" dirty="0" err="1">
                <a:latin typeface="Cambria" panose="02040503050406030204" pitchFamily="18" charset="0"/>
              </a:rPr>
              <a:t>Percepio</a:t>
            </a:r>
            <a:r>
              <a:rPr lang="pt-BR" sz="2000" spc="30" dirty="0">
                <a:latin typeface="Cambria" panose="02040503050406030204" pitchFamily="18" charset="0"/>
              </a:rPr>
              <a:t> AB, USA (2019) </a:t>
            </a:r>
          </a:p>
          <a:p>
            <a:pPr algn="just">
              <a:defRPr/>
            </a:pPr>
            <a:r>
              <a:rPr lang="pt-BR" sz="2000" b="1" spc="30" dirty="0">
                <a:latin typeface="Cambria" panose="02040503050406030204" pitchFamily="18" charset="0"/>
              </a:rPr>
              <a:t>[7] </a:t>
            </a:r>
            <a:r>
              <a:rPr lang="en-US" sz="2000" spc="30" dirty="0">
                <a:latin typeface="Cambria" panose="02040503050406030204" pitchFamily="18" charset="0"/>
              </a:rPr>
              <a:t>C. Frost and E. </a:t>
            </a:r>
            <a:r>
              <a:rPr lang="en-US" sz="2000" spc="30" dirty="0" err="1">
                <a:latin typeface="Cambria" panose="02040503050406030204" pitchFamily="18" charset="0"/>
              </a:rPr>
              <a:t>Agasid</a:t>
            </a:r>
            <a:r>
              <a:rPr lang="en-US" sz="2000" spc="30" dirty="0">
                <a:latin typeface="Cambria" panose="02040503050406030204" pitchFamily="18" charset="0"/>
              </a:rPr>
              <a:t>, Small Spacecraft Technology State of the Art. p.97. NASA Ames Research Center, California (2015) </a:t>
            </a:r>
            <a:endParaRPr lang="pt-BR" sz="2000" spc="30" dirty="0">
              <a:latin typeface="Cambria" panose="02040503050406030204" pitchFamily="18" charset="0"/>
            </a:endParaRPr>
          </a:p>
          <a:p>
            <a:pPr algn="just">
              <a:defRPr/>
            </a:pPr>
            <a:r>
              <a:rPr lang="en-US" sz="2000" b="1" spc="30" dirty="0">
                <a:latin typeface="Cambria" panose="02040503050406030204" pitchFamily="18" charset="0"/>
              </a:rPr>
              <a:t>[8] </a:t>
            </a:r>
            <a:r>
              <a:rPr lang="en-US" sz="2000" spc="30" dirty="0">
                <a:latin typeface="Cambria" panose="02040503050406030204" pitchFamily="18" charset="0"/>
              </a:rPr>
              <a:t>PC/104 Embedded Consortium, PC/104 Specification – version 2. p.16, USA (2008)</a:t>
            </a:r>
          </a:p>
        </p:txBody>
      </p:sp>
      <p:sp>
        <p:nvSpPr>
          <p:cNvPr id="8" name="Retângulo 7">
            <a:extLst>
              <a:ext uri="{FF2B5EF4-FFF2-40B4-BE49-F238E27FC236}">
                <a16:creationId xmlns:a16="http://schemas.microsoft.com/office/drawing/2014/main" id="{0C42F29B-DADF-4891-A2DF-ABB0C2D64D21}"/>
              </a:ext>
            </a:extLst>
          </p:cNvPr>
          <p:cNvSpPr/>
          <p:nvPr/>
        </p:nvSpPr>
        <p:spPr>
          <a:xfrm>
            <a:off x="-1" y="0"/>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ubtítulo 2">
            <a:extLst>
              <a:ext uri="{FF2B5EF4-FFF2-40B4-BE49-F238E27FC236}">
                <a16:creationId xmlns:a16="http://schemas.microsoft.com/office/drawing/2014/main" id="{5863D848-9441-4787-9722-0C996EC2B987}"/>
              </a:ext>
            </a:extLst>
          </p:cNvPr>
          <p:cNvSpPr txBox="1">
            <a:spLocks/>
          </p:cNvSpPr>
          <p:nvPr/>
        </p:nvSpPr>
        <p:spPr>
          <a:xfrm>
            <a:off x="337313" y="77102"/>
            <a:ext cx="3599542" cy="4476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dirty="0" err="1">
                <a:solidFill>
                  <a:schemeClr val="bg1"/>
                </a:solidFill>
                <a:latin typeface="Nexa Bold" panose="02000000000000000000" pitchFamily="50" charset="0"/>
              </a:rPr>
              <a:t>References</a:t>
            </a:r>
            <a:endParaRPr lang="pt-BR" dirty="0">
              <a:solidFill>
                <a:schemeClr val="bg1"/>
              </a:solidFill>
              <a:latin typeface="Nexa Bold" panose="02000000000000000000" pitchFamily="50" charset="0"/>
            </a:endParaRPr>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grpSp>
        <p:nvGrpSpPr>
          <p:cNvPr id="11" name="Group 10">
            <a:extLst>
              <a:ext uri="{FF2B5EF4-FFF2-40B4-BE49-F238E27FC236}">
                <a16:creationId xmlns:a16="http://schemas.microsoft.com/office/drawing/2014/main" id="{189EF853-B110-4828-A035-32631827421A}"/>
              </a:ext>
            </a:extLst>
          </p:cNvPr>
          <p:cNvGrpSpPr/>
          <p:nvPr/>
        </p:nvGrpSpPr>
        <p:grpSpPr>
          <a:xfrm>
            <a:off x="133174" y="6346084"/>
            <a:ext cx="11925651" cy="485039"/>
            <a:chOff x="133174" y="6320684"/>
            <a:chExt cx="11925651" cy="485039"/>
          </a:xfrm>
        </p:grpSpPr>
        <p:grpSp>
          <p:nvGrpSpPr>
            <p:cNvPr id="12" name="Group 11">
              <a:extLst>
                <a:ext uri="{FF2B5EF4-FFF2-40B4-BE49-F238E27FC236}">
                  <a16:creationId xmlns:a16="http://schemas.microsoft.com/office/drawing/2014/main" id="{6CEB9DE8-FB5E-4CD0-B9AC-80A7CF4C4549}"/>
                </a:ext>
              </a:extLst>
            </p:cNvPr>
            <p:cNvGrpSpPr/>
            <p:nvPr/>
          </p:nvGrpSpPr>
          <p:grpSpPr>
            <a:xfrm>
              <a:off x="1870137" y="6391743"/>
              <a:ext cx="8451727" cy="413980"/>
              <a:chOff x="2119718" y="6391743"/>
              <a:chExt cx="8451727" cy="413980"/>
            </a:xfrm>
          </p:grpSpPr>
          <p:pic>
            <p:nvPicPr>
              <p:cNvPr id="14" name="Picture 13">
                <a:extLst>
                  <a:ext uri="{FF2B5EF4-FFF2-40B4-BE49-F238E27FC236}">
                    <a16:creationId xmlns:a16="http://schemas.microsoft.com/office/drawing/2014/main" id="{79BD4037-E5C9-4011-AA4E-2ACA53396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6" name="Picture 2" descr="Resultado de imagem para conae argentina">
                <a:extLst>
                  <a:ext uri="{FF2B5EF4-FFF2-40B4-BE49-F238E27FC236}">
                    <a16:creationId xmlns:a16="http://schemas.microsoft.com/office/drawing/2014/main" id="{E0C62AC6-48D5-40FF-A803-6A8F40A40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7" name="Retângulo 12">
                <a:extLst>
                  <a:ext uri="{FF2B5EF4-FFF2-40B4-BE49-F238E27FC236}">
                    <a16:creationId xmlns:a16="http://schemas.microsoft.com/office/drawing/2014/main" id="{168F4BFE-DF3D-4997-9D8D-34642FE4DF9E}"/>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3" name="Retângulo 9">
              <a:extLst>
                <a:ext uri="{FF2B5EF4-FFF2-40B4-BE49-F238E27FC236}">
                  <a16:creationId xmlns:a16="http://schemas.microsoft.com/office/drawing/2014/main" id="{29FAE0DA-31E5-4DC9-AED0-933DA79024A7}"/>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831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9718B3-A99D-48E9-A6AB-B47C19E77AEB}"/>
              </a:ext>
            </a:extLst>
          </p:cNvPr>
          <p:cNvSpPr/>
          <p:nvPr/>
        </p:nvSpPr>
        <p:spPr>
          <a:xfrm>
            <a:off x="0" y="473184"/>
            <a:ext cx="12192000" cy="5373938"/>
          </a:xfrm>
          <a:prstGeom prst="rect">
            <a:avLst/>
          </a:prstGeom>
          <a:solidFill>
            <a:srgbClr val="3399F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effectLst>
                <a:outerShdw blurRad="38100" dist="38100" dir="2700000" algn="tl">
                  <a:srgbClr val="000000">
                    <a:alpha val="43137"/>
                  </a:srgbClr>
                </a:outerShdw>
              </a:effectLst>
            </a:endParaRPr>
          </a:p>
        </p:txBody>
      </p:sp>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395514" y="2383196"/>
            <a:ext cx="11400971" cy="1977288"/>
          </a:xfrm>
          <a:effectLst>
            <a:outerShdw blurRad="50800" dist="38100" dir="2700000" algn="tl" rotWithShape="0">
              <a:prstClr val="black">
                <a:alpha val="40000"/>
              </a:prstClr>
            </a:outerShdw>
          </a:effectLst>
        </p:spPr>
        <p:txBody>
          <a:bodyPr>
            <a:noAutofit/>
          </a:bodyPr>
          <a:lstStyle/>
          <a:p>
            <a:r>
              <a:rPr lang="en-US" sz="6600" dirty="0">
                <a:solidFill>
                  <a:schemeClr val="bg1"/>
                </a:solidFill>
                <a:effectLst>
                  <a:outerShdw blurRad="38100" dist="38100" dir="2700000" algn="tl">
                    <a:srgbClr val="000000">
                      <a:alpha val="43137"/>
                    </a:srgbClr>
                  </a:outerShdw>
                </a:effectLst>
                <a:latin typeface="Nexa Bold" panose="02000000000000000000" pitchFamily="50" charset="0"/>
              </a:rPr>
              <a:t>Thank you!</a:t>
            </a:r>
          </a:p>
          <a:p>
            <a:r>
              <a:rPr lang="en-US" sz="6600" dirty="0" err="1">
                <a:solidFill>
                  <a:schemeClr val="bg1"/>
                </a:solidFill>
                <a:effectLst>
                  <a:outerShdw blurRad="38100" dist="38100" dir="2700000" algn="tl">
                    <a:srgbClr val="000000">
                      <a:alpha val="43137"/>
                    </a:srgbClr>
                  </a:outerShdw>
                </a:effectLst>
                <a:latin typeface="Nexa Bold" panose="02000000000000000000" pitchFamily="50" charset="0"/>
              </a:rPr>
              <a:t>Muchas</a:t>
            </a:r>
            <a:r>
              <a:rPr lang="en-US" sz="6600" dirty="0">
                <a:solidFill>
                  <a:schemeClr val="bg1"/>
                </a:solidFill>
                <a:effectLst>
                  <a:outerShdw blurRad="38100" dist="38100" dir="2700000" algn="tl">
                    <a:srgbClr val="000000">
                      <a:alpha val="43137"/>
                    </a:srgbClr>
                  </a:outerShdw>
                </a:effectLst>
                <a:latin typeface="Nexa Bold" panose="02000000000000000000" pitchFamily="50" charset="0"/>
              </a:rPr>
              <a:t> Gracias!</a:t>
            </a:r>
          </a:p>
        </p:txBody>
      </p:sp>
      <p:grpSp>
        <p:nvGrpSpPr>
          <p:cNvPr id="2" name="Group 1">
            <a:extLst>
              <a:ext uri="{FF2B5EF4-FFF2-40B4-BE49-F238E27FC236}">
                <a16:creationId xmlns:a16="http://schemas.microsoft.com/office/drawing/2014/main" id="{8F2D5DDA-7942-4024-AC19-00B11BBD45AB}"/>
              </a:ext>
            </a:extLst>
          </p:cNvPr>
          <p:cNvGrpSpPr/>
          <p:nvPr/>
        </p:nvGrpSpPr>
        <p:grpSpPr>
          <a:xfrm>
            <a:off x="989993" y="6217440"/>
            <a:ext cx="10212014" cy="519012"/>
            <a:chOff x="475589" y="6217440"/>
            <a:chExt cx="10212014" cy="519012"/>
          </a:xfrm>
        </p:grpSpPr>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177" y="6217440"/>
              <a:ext cx="518623" cy="519012"/>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AD3F37D5-6003-411E-86DD-55110021C239}"/>
                </a:ext>
              </a:extLst>
            </p:cNvPr>
            <p:cNvGrpSpPr/>
            <p:nvPr/>
          </p:nvGrpSpPr>
          <p:grpSpPr>
            <a:xfrm>
              <a:off x="475589" y="6269956"/>
              <a:ext cx="8569884" cy="413980"/>
              <a:chOff x="725171" y="6391743"/>
              <a:chExt cx="8569884" cy="413980"/>
            </a:xfrm>
          </p:grpSpPr>
          <p:pic>
            <p:nvPicPr>
              <p:cNvPr id="10" name="Picture 9">
                <a:extLst>
                  <a:ext uri="{FF2B5EF4-FFF2-40B4-BE49-F238E27FC236}">
                    <a16:creationId xmlns:a16="http://schemas.microsoft.com/office/drawing/2014/main" id="{AF79CACD-5781-462C-8065-BFA828BD4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71" y="6436342"/>
                <a:ext cx="1274808" cy="362446"/>
              </a:xfrm>
              <a:prstGeom prst="rect">
                <a:avLst/>
              </a:prstGeom>
            </p:spPr>
          </p:pic>
          <p:pic>
            <p:nvPicPr>
              <p:cNvPr id="11" name="Picture 2" descr="Resultado de imagem para conae argentina">
                <a:extLst>
                  <a:ext uri="{FF2B5EF4-FFF2-40B4-BE49-F238E27FC236}">
                    <a16:creationId xmlns:a16="http://schemas.microsoft.com/office/drawing/2014/main" id="{2E2E8607-AA7E-4FC4-8F04-CD171AAFB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2">
                <a:extLst>
                  <a:ext uri="{FF2B5EF4-FFF2-40B4-BE49-F238E27FC236}">
                    <a16:creationId xmlns:a16="http://schemas.microsoft.com/office/drawing/2014/main" id="{94F9A10C-ECBE-4572-9609-BFB6E1C42A1A}"/>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pic>
          <p:nvPicPr>
            <p:cNvPr id="13" name="Imagem 4">
              <a:extLst>
                <a:ext uri="{FF2B5EF4-FFF2-40B4-BE49-F238E27FC236}">
                  <a16:creationId xmlns:a16="http://schemas.microsoft.com/office/drawing/2014/main" id="{F8117095-EC38-4DFC-A63A-C772A9F71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0179" y="6223919"/>
              <a:ext cx="1047424" cy="506054"/>
            </a:xfrm>
            <a:prstGeom prst="rect">
              <a:avLst/>
            </a:prstGeom>
          </p:spPr>
        </p:pic>
      </p:grpSp>
    </p:spTree>
    <p:extLst>
      <p:ext uri="{BB962C8B-B14F-4D97-AF65-F5344CB8AC3E}">
        <p14:creationId xmlns:p14="http://schemas.microsoft.com/office/powerpoint/2010/main" val="127083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17751" y="743491"/>
            <a:ext cx="7426050" cy="5599473"/>
          </a:xfrm>
        </p:spPr>
        <p:txBody>
          <a:bodyPr>
            <a:normAutofit/>
          </a:bodyPr>
          <a:lstStyle/>
          <a:p>
            <a:pPr algn="just">
              <a:defRPr/>
            </a:pPr>
            <a:r>
              <a:rPr lang="en-US" sz="2200" b="1" dirty="0">
                <a:latin typeface="Cambria" panose="02040503050406030204" pitchFamily="18" charset="0"/>
              </a:rPr>
              <a:t>Overview</a:t>
            </a:r>
            <a:endParaRPr lang="en-US" sz="2200" dirty="0">
              <a:latin typeface="Cambria" panose="02040503050406030204" pitchFamily="18" charset="0"/>
            </a:endParaRPr>
          </a:p>
          <a:p>
            <a:pPr marL="342900" indent="-342900" algn="just">
              <a:buFont typeface="Arial" panose="020B0604020202020204" pitchFamily="34" charset="0"/>
              <a:buChar char="•"/>
              <a:defRPr/>
            </a:pPr>
            <a:r>
              <a:rPr lang="en-US" sz="1800" dirty="0">
                <a:latin typeface="Cambria" panose="02040503050406030204" pitchFamily="18" charset="0"/>
              </a:rPr>
              <a:t>Research groups of the University of Brasília (</a:t>
            </a:r>
            <a:r>
              <a:rPr lang="en-US" sz="1800" dirty="0" err="1">
                <a:latin typeface="Cambria" panose="02040503050406030204" pitchFamily="18" charset="0"/>
              </a:rPr>
              <a:t>UnB</a:t>
            </a:r>
            <a:r>
              <a:rPr lang="en-US" sz="1800" dirty="0">
                <a:latin typeface="Cambria" panose="02040503050406030204" pitchFamily="18" charset="0"/>
              </a:rPr>
              <a:t>) are planning the launch of 3U CubeSat missions as a technology demonstrator [1][2];</a:t>
            </a:r>
          </a:p>
          <a:p>
            <a:pPr marL="342900" indent="-342900" algn="just">
              <a:buFont typeface="Arial" panose="020B0604020202020204" pitchFamily="34" charset="0"/>
              <a:buChar char="•"/>
              <a:defRPr/>
            </a:pPr>
            <a:r>
              <a:rPr lang="en-US" sz="1800" dirty="0">
                <a:latin typeface="Cambria" panose="02040503050406030204" pitchFamily="18" charset="0"/>
              </a:rPr>
              <a:t>Some studies are already ongoing and all missions will require an Onboard Computer (OBC); </a:t>
            </a:r>
          </a:p>
          <a:p>
            <a:pPr algn="just">
              <a:defRPr/>
            </a:pPr>
            <a:endParaRPr lang="en-US" sz="1000" b="1" dirty="0">
              <a:latin typeface="Cambria" panose="02040503050406030204" pitchFamily="18" charset="0"/>
            </a:endParaRPr>
          </a:p>
          <a:p>
            <a:pPr algn="just">
              <a:defRPr/>
            </a:pPr>
            <a:r>
              <a:rPr lang="en-US" sz="2200" b="1" dirty="0">
                <a:latin typeface="Cambria" panose="02040503050406030204" pitchFamily="18" charset="0"/>
              </a:rPr>
              <a:t>Objectives of the UNB OBC</a:t>
            </a:r>
          </a:p>
          <a:p>
            <a:pPr marL="800100" lvl="1" indent="-342900" algn="just">
              <a:buFont typeface="Arial" panose="020B0604020202020204" pitchFamily="34" charset="0"/>
              <a:buChar char="•"/>
              <a:defRPr/>
            </a:pPr>
            <a:r>
              <a:rPr lang="en-US" sz="1800" dirty="0">
                <a:latin typeface="Cambria" panose="02040503050406030204" pitchFamily="18" charset="0"/>
              </a:rPr>
              <a:t>Control an optical camera based on CMOS (Complementary Metal-Oxide-Semiconductor) technology;</a:t>
            </a:r>
          </a:p>
          <a:p>
            <a:pPr marL="800100" lvl="1" indent="-342900" algn="just">
              <a:buFont typeface="Arial" panose="020B0604020202020204" pitchFamily="34" charset="0"/>
              <a:buChar char="•"/>
              <a:defRPr/>
            </a:pPr>
            <a:r>
              <a:rPr lang="en-US" sz="1800" dirty="0">
                <a:latin typeface="Cambria" panose="02040503050406030204" pitchFamily="18" charset="0"/>
              </a:rPr>
              <a:t>Provide control for a Pulsed Plasma Thruster;</a:t>
            </a:r>
          </a:p>
          <a:p>
            <a:pPr marL="800100" lvl="1" indent="-342900" algn="just">
              <a:buFont typeface="Arial" panose="020B0604020202020204" pitchFamily="34" charset="0"/>
              <a:buChar char="•"/>
              <a:defRPr/>
            </a:pPr>
            <a:r>
              <a:rPr lang="en-US" sz="1800" dirty="0">
                <a:latin typeface="Cambria" panose="02040503050406030204" pitchFamily="18" charset="0"/>
              </a:rPr>
              <a:t>To guarantee a high degree of reliability, even using commercial off-the-shelf (COTS) components;</a:t>
            </a:r>
          </a:p>
          <a:p>
            <a:pPr marL="800100" lvl="1" indent="-342900" algn="just">
              <a:buFont typeface="Arial" panose="020B0604020202020204" pitchFamily="34" charset="0"/>
              <a:buChar char="•"/>
              <a:defRPr/>
            </a:pPr>
            <a:r>
              <a:rPr lang="en-US" sz="1800" dirty="0">
                <a:latin typeface="Cambria" panose="02040503050406030204" pitchFamily="18" charset="0"/>
              </a:rPr>
              <a:t>To store useful data in a non-volatile memory, for adequate transmission to a ground station;</a:t>
            </a:r>
          </a:p>
          <a:p>
            <a:pPr marL="800100" lvl="1" indent="-342900" algn="just">
              <a:buFont typeface="Arial" panose="020B0604020202020204" pitchFamily="34" charset="0"/>
              <a:buChar char="•"/>
              <a:defRPr/>
            </a:pPr>
            <a:r>
              <a:rPr lang="en-US" sz="1800" dirty="0">
                <a:latin typeface="Cambria" panose="02040503050406030204" pitchFamily="18" charset="0"/>
              </a:rPr>
              <a:t>To have an anti-locking system;</a:t>
            </a:r>
          </a:p>
          <a:p>
            <a:pPr marL="800100" lvl="1" indent="-342900" algn="just">
              <a:buFont typeface="Arial" panose="020B0604020202020204" pitchFamily="34" charset="0"/>
              <a:buChar char="•"/>
              <a:defRPr/>
            </a:pPr>
            <a:r>
              <a:rPr lang="en-US" sz="1800" dirty="0">
                <a:latin typeface="Cambria" panose="02040503050406030204" pitchFamily="18" charset="0"/>
              </a:rPr>
              <a:t>Change operation modes according to the energy availability.</a:t>
            </a: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grpSp>
        <p:nvGrpSpPr>
          <p:cNvPr id="2" name="Agrupar 1">
            <a:extLst>
              <a:ext uri="{FF2B5EF4-FFF2-40B4-BE49-F238E27FC236}">
                <a16:creationId xmlns:a16="http://schemas.microsoft.com/office/drawing/2014/main" id="{4A2A95B9-5D38-4A1E-97F9-AA133D95C53D}"/>
              </a:ext>
            </a:extLst>
          </p:cNvPr>
          <p:cNvGrpSpPr/>
          <p:nvPr/>
        </p:nvGrpSpPr>
        <p:grpSpPr>
          <a:xfrm>
            <a:off x="8690618" y="1323238"/>
            <a:ext cx="2958887" cy="3400571"/>
            <a:chOff x="7281671" y="1249918"/>
            <a:chExt cx="3291301" cy="2764529"/>
          </a:xfrm>
        </p:grpSpPr>
        <p:sp>
          <p:nvSpPr>
            <p:cNvPr id="11" name="Retângulo 10">
              <a:extLst>
                <a:ext uri="{FF2B5EF4-FFF2-40B4-BE49-F238E27FC236}">
                  <a16:creationId xmlns:a16="http://schemas.microsoft.com/office/drawing/2014/main" id="{68217E0F-862F-4911-94A2-FA514629C4AD}"/>
                </a:ext>
              </a:extLst>
            </p:cNvPr>
            <p:cNvSpPr/>
            <p:nvPr/>
          </p:nvSpPr>
          <p:spPr>
            <a:xfrm>
              <a:off x="7281671" y="3618488"/>
              <a:ext cx="3291301" cy="395959"/>
            </a:xfrm>
            <a:prstGeom prst="rect">
              <a:avLst/>
            </a:prstGeom>
          </p:spPr>
          <p:txBody>
            <a:bodyPr wrap="none">
              <a:spAutoFit/>
            </a:bodyPr>
            <a:lstStyle/>
            <a:p>
              <a:r>
                <a:rPr lang="en-US" sz="1600" dirty="0">
                  <a:latin typeface="Cambria" panose="02040503050406030204" pitchFamily="18" charset="0"/>
                </a:rPr>
                <a:t>Figure 1 – 3U CubeSat Platform.</a:t>
              </a:r>
            </a:p>
          </p:txBody>
        </p:sp>
        <p:sp>
          <p:nvSpPr>
            <p:cNvPr id="12" name="Retângulo 11">
              <a:extLst>
                <a:ext uri="{FF2B5EF4-FFF2-40B4-BE49-F238E27FC236}">
                  <a16:creationId xmlns:a16="http://schemas.microsoft.com/office/drawing/2014/main" id="{EC363391-350D-4564-B09C-E1198D354A9D}"/>
                </a:ext>
              </a:extLst>
            </p:cNvPr>
            <p:cNvSpPr/>
            <p:nvPr/>
          </p:nvSpPr>
          <p:spPr>
            <a:xfrm>
              <a:off x="7456965" y="1249918"/>
              <a:ext cx="2333781" cy="359963"/>
            </a:xfrm>
            <a:prstGeom prst="rect">
              <a:avLst/>
            </a:prstGeom>
          </p:spPr>
          <p:txBody>
            <a:bodyPr wrap="none">
              <a:spAutoFit/>
            </a:bodyPr>
            <a:lstStyle/>
            <a:p>
              <a:r>
                <a:rPr lang="en-US" sz="1400" dirty="0">
                  <a:latin typeface="Cambria" panose="02040503050406030204" pitchFamily="18" charset="0"/>
                </a:rPr>
                <a:t>Fonte:(ISIS, 2019, pág.1).</a:t>
              </a:r>
            </a:p>
          </p:txBody>
        </p:sp>
      </p:grpSp>
      <p:pic>
        <p:nvPicPr>
          <p:cNvPr id="13" name="Imagem 5">
            <a:extLst>
              <a:ext uri="{FF2B5EF4-FFF2-40B4-BE49-F238E27FC236}">
                <a16:creationId xmlns:a16="http://schemas.microsoft.com/office/drawing/2014/main" id="{D2421D3D-8573-4A77-9436-912B28F65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grpSp>
        <p:nvGrpSpPr>
          <p:cNvPr id="5" name="Group 4">
            <a:extLst>
              <a:ext uri="{FF2B5EF4-FFF2-40B4-BE49-F238E27FC236}">
                <a16:creationId xmlns:a16="http://schemas.microsoft.com/office/drawing/2014/main" id="{E904AF73-C949-4899-B093-8FEC7C5AF44F}"/>
              </a:ext>
            </a:extLst>
          </p:cNvPr>
          <p:cNvGrpSpPr/>
          <p:nvPr/>
        </p:nvGrpSpPr>
        <p:grpSpPr>
          <a:xfrm>
            <a:off x="133174" y="6346084"/>
            <a:ext cx="11925651" cy="485039"/>
            <a:chOff x="133174" y="6320684"/>
            <a:chExt cx="11925651" cy="485039"/>
          </a:xfrm>
        </p:grpSpPr>
        <p:grpSp>
          <p:nvGrpSpPr>
            <p:cNvPr id="4" name="Group 3">
              <a:extLst>
                <a:ext uri="{FF2B5EF4-FFF2-40B4-BE49-F238E27FC236}">
                  <a16:creationId xmlns:a16="http://schemas.microsoft.com/office/drawing/2014/main" id="{5C686362-E2A1-48BE-9672-3465352A0535}"/>
                </a:ext>
              </a:extLst>
            </p:cNvPr>
            <p:cNvGrpSpPr/>
            <p:nvPr/>
          </p:nvGrpSpPr>
          <p:grpSpPr>
            <a:xfrm>
              <a:off x="1870137" y="6391743"/>
              <a:ext cx="8451727" cy="413980"/>
              <a:chOff x="2119718" y="6391743"/>
              <a:chExt cx="8451727" cy="413980"/>
            </a:xfrm>
          </p:grpSpPr>
          <p:pic>
            <p:nvPicPr>
              <p:cNvPr id="16" name="Picture 15">
                <a:extLst>
                  <a:ext uri="{FF2B5EF4-FFF2-40B4-BE49-F238E27FC236}">
                    <a16:creationId xmlns:a16="http://schemas.microsoft.com/office/drawing/2014/main" id="{BE800F34-5613-409B-8EF5-72A0EAC76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7" name="Picture 2" descr="Resultado de imagem para conae argentina">
                <a:extLst>
                  <a:ext uri="{FF2B5EF4-FFF2-40B4-BE49-F238E27FC236}">
                    <a16:creationId xmlns:a16="http://schemas.microsoft.com/office/drawing/2014/main" id="{19995291-4C1C-44C2-B33A-332EB7B79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2">
                <a:extLst>
                  <a:ext uri="{FF2B5EF4-FFF2-40B4-BE49-F238E27FC236}">
                    <a16:creationId xmlns:a16="http://schemas.microsoft.com/office/drawing/2014/main" id="{C096B0CA-37EE-4931-86B6-4CDE8A7CAE5D}"/>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9" name="Retângulo 9">
              <a:extLst>
                <a:ext uri="{FF2B5EF4-FFF2-40B4-BE49-F238E27FC236}">
                  <a16:creationId xmlns:a16="http://schemas.microsoft.com/office/drawing/2014/main" id="{EFC70492-68C8-44CC-B8B4-11024DBA4ED6}"/>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8065E8BC-5A15-4E7B-9070-BBCB958F4D6E}"/>
              </a:ext>
            </a:extLst>
          </p:cNvPr>
          <p:cNvGrpSpPr/>
          <p:nvPr/>
        </p:nvGrpSpPr>
        <p:grpSpPr>
          <a:xfrm>
            <a:off x="7824685" y="930613"/>
            <a:ext cx="3818089" cy="5086680"/>
            <a:chOff x="7933163" y="866923"/>
            <a:chExt cx="3913701" cy="5214060"/>
          </a:xfrm>
        </p:grpSpPr>
        <p:pic>
          <p:nvPicPr>
            <p:cNvPr id="15362" name="Picture 2">
              <a:extLst>
                <a:ext uri="{FF2B5EF4-FFF2-40B4-BE49-F238E27FC236}">
                  <a16:creationId xmlns:a16="http://schemas.microsoft.com/office/drawing/2014/main" id="{01980FDA-B542-4278-A6D0-F5D8511B5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3163" y="866923"/>
              <a:ext cx="3913701" cy="260703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FA37FF4-95DF-4C8C-87C9-004A2652CD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3163" y="3473953"/>
              <a:ext cx="3913700" cy="26070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tângulo 10">
            <a:extLst>
              <a:ext uri="{FF2B5EF4-FFF2-40B4-BE49-F238E27FC236}">
                <a16:creationId xmlns:a16="http://schemas.microsoft.com/office/drawing/2014/main" id="{8FFD8A16-5DFF-407A-9C10-A6C0335690EC}"/>
              </a:ext>
            </a:extLst>
          </p:cNvPr>
          <p:cNvSpPr/>
          <p:nvPr/>
        </p:nvSpPr>
        <p:spPr>
          <a:xfrm>
            <a:off x="7722923" y="6000595"/>
            <a:ext cx="4321568" cy="338554"/>
          </a:xfrm>
          <a:prstGeom prst="rect">
            <a:avLst/>
          </a:prstGeom>
        </p:spPr>
        <p:txBody>
          <a:bodyPr wrap="none">
            <a:spAutoFit/>
          </a:bodyPr>
          <a:lstStyle/>
          <a:p>
            <a:r>
              <a:rPr lang="en-US" sz="1600" dirty="0">
                <a:latin typeface="Cambria" panose="02040503050406030204" pitchFamily="18" charset="0"/>
              </a:rPr>
              <a:t>Figure 1 – Members of the Alfa Crux project [2].</a:t>
            </a:r>
          </a:p>
        </p:txBody>
      </p:sp>
      <p:sp>
        <p:nvSpPr>
          <p:cNvPr id="24" name="Subtítulo 2">
            <a:extLst>
              <a:ext uri="{FF2B5EF4-FFF2-40B4-BE49-F238E27FC236}">
                <a16:creationId xmlns:a16="http://schemas.microsoft.com/office/drawing/2014/main" id="{958AC003-C35B-4D08-8412-2175BBAFFDA8}"/>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1. Overview</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60037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ítulo 2">
            <a:extLst>
              <a:ext uri="{FF2B5EF4-FFF2-40B4-BE49-F238E27FC236}">
                <a16:creationId xmlns:a16="http://schemas.microsoft.com/office/drawing/2014/main" id="{5863D848-9441-4787-9722-0C996EC2B987}"/>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2. Hardware Architecture</a:t>
            </a:r>
            <a:endParaRPr lang="en-US" dirty="0">
              <a:solidFill>
                <a:schemeClr val="bg1"/>
              </a:solidFill>
              <a:latin typeface="Nexa Bold" panose="02000000000000000000" pitchFamily="50" charset="0"/>
            </a:endParaRPr>
          </a:p>
        </p:txBody>
      </p:sp>
      <p:sp>
        <p:nvSpPr>
          <p:cNvPr id="11" name="Retângulo 10">
            <a:extLst>
              <a:ext uri="{FF2B5EF4-FFF2-40B4-BE49-F238E27FC236}">
                <a16:creationId xmlns:a16="http://schemas.microsoft.com/office/drawing/2014/main" id="{53A9B7D4-D51F-44E0-B1CD-4F42A38B0E02}"/>
              </a:ext>
            </a:extLst>
          </p:cNvPr>
          <p:cNvSpPr/>
          <p:nvPr/>
        </p:nvSpPr>
        <p:spPr>
          <a:xfrm>
            <a:off x="6189402" y="5887440"/>
            <a:ext cx="4756880" cy="338554"/>
          </a:xfrm>
          <a:prstGeom prst="rect">
            <a:avLst/>
          </a:prstGeom>
        </p:spPr>
        <p:txBody>
          <a:bodyPr wrap="none">
            <a:spAutoFit/>
          </a:bodyPr>
          <a:lstStyle/>
          <a:p>
            <a:r>
              <a:rPr lang="en-US" sz="1600" dirty="0">
                <a:latin typeface="Cambria" panose="02040503050406030204" pitchFamily="18" charset="0"/>
              </a:rPr>
              <a:t>Figure 2 – Block diagram of the OBC, with interfaces.</a:t>
            </a:r>
          </a:p>
        </p:txBody>
      </p:sp>
      <p:pic>
        <p:nvPicPr>
          <p:cNvPr id="13" name="Picture 12">
            <a:extLst>
              <a:ext uri="{FF2B5EF4-FFF2-40B4-BE49-F238E27FC236}">
                <a16:creationId xmlns:a16="http://schemas.microsoft.com/office/drawing/2014/main" id="{719DC42F-4335-4093-B7EF-A1DD80B7B8D7}"/>
              </a:ext>
            </a:extLst>
          </p:cNvPr>
          <p:cNvPicPr/>
          <p:nvPr/>
        </p:nvPicPr>
        <p:blipFill rotWithShape="1">
          <a:blip r:embed="rId3" cstate="print">
            <a:extLst>
              <a:ext uri="{28A0092B-C50C-407E-A947-70E740481C1C}">
                <a14:useLocalDpi xmlns:a14="http://schemas.microsoft.com/office/drawing/2010/main" val="0"/>
              </a:ext>
            </a:extLst>
          </a:blip>
          <a:srcRect l="6035" t="2222" r="2176" b="2348"/>
          <a:stretch/>
        </p:blipFill>
        <p:spPr bwMode="auto">
          <a:xfrm>
            <a:off x="4670474" y="811069"/>
            <a:ext cx="7347355" cy="4956282"/>
          </a:xfrm>
          <a:prstGeom prst="rect">
            <a:avLst/>
          </a:prstGeom>
          <a:noFill/>
          <a:ln>
            <a:noFill/>
          </a:ln>
        </p:spPr>
      </p:pic>
      <p:grpSp>
        <p:nvGrpSpPr>
          <p:cNvPr id="12" name="Group 11">
            <a:extLst>
              <a:ext uri="{FF2B5EF4-FFF2-40B4-BE49-F238E27FC236}">
                <a16:creationId xmlns:a16="http://schemas.microsoft.com/office/drawing/2014/main" id="{63DED665-9398-48C5-B498-F98C6DE8F8AE}"/>
              </a:ext>
            </a:extLst>
          </p:cNvPr>
          <p:cNvGrpSpPr/>
          <p:nvPr/>
        </p:nvGrpSpPr>
        <p:grpSpPr>
          <a:xfrm>
            <a:off x="133174" y="6346084"/>
            <a:ext cx="11925651" cy="485039"/>
            <a:chOff x="133174" y="6320684"/>
            <a:chExt cx="11925651" cy="485039"/>
          </a:xfrm>
        </p:grpSpPr>
        <p:grpSp>
          <p:nvGrpSpPr>
            <p:cNvPr id="16" name="Group 15">
              <a:extLst>
                <a:ext uri="{FF2B5EF4-FFF2-40B4-BE49-F238E27FC236}">
                  <a16:creationId xmlns:a16="http://schemas.microsoft.com/office/drawing/2014/main" id="{79305EA8-133E-4E4F-8438-0084A03C237C}"/>
                </a:ext>
              </a:extLst>
            </p:cNvPr>
            <p:cNvGrpSpPr/>
            <p:nvPr/>
          </p:nvGrpSpPr>
          <p:grpSpPr>
            <a:xfrm>
              <a:off x="1870137" y="6391743"/>
              <a:ext cx="8451727" cy="413980"/>
              <a:chOff x="2119718" y="6391743"/>
              <a:chExt cx="8451727" cy="413980"/>
            </a:xfrm>
          </p:grpSpPr>
          <p:pic>
            <p:nvPicPr>
              <p:cNvPr id="18" name="Picture 17">
                <a:extLst>
                  <a:ext uri="{FF2B5EF4-FFF2-40B4-BE49-F238E27FC236}">
                    <a16:creationId xmlns:a16="http://schemas.microsoft.com/office/drawing/2014/main" id="{002A1AFA-AEA6-424E-9686-17C872C00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9" name="Picture 2" descr="Resultado de imagem para conae argentina">
                <a:extLst>
                  <a:ext uri="{FF2B5EF4-FFF2-40B4-BE49-F238E27FC236}">
                    <a16:creationId xmlns:a16="http://schemas.microsoft.com/office/drawing/2014/main" id="{4A09CB77-4EC1-4A10-B635-D4F23CEE5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2">
                <a:extLst>
                  <a:ext uri="{FF2B5EF4-FFF2-40B4-BE49-F238E27FC236}">
                    <a16:creationId xmlns:a16="http://schemas.microsoft.com/office/drawing/2014/main" id="{AEB4F82F-969F-4884-93BD-AF2ABB56CE00}"/>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7" name="Retângulo 9">
              <a:extLst>
                <a:ext uri="{FF2B5EF4-FFF2-40B4-BE49-F238E27FC236}">
                  <a16:creationId xmlns:a16="http://schemas.microsoft.com/office/drawing/2014/main" id="{17A9AE08-E312-4175-9B8A-280C59434534}"/>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Imagem 6">
            <a:extLst>
              <a:ext uri="{FF2B5EF4-FFF2-40B4-BE49-F238E27FC236}">
                <a16:creationId xmlns:a16="http://schemas.microsoft.com/office/drawing/2014/main" id="{DC35B85B-BB72-4CAF-88BB-E100C52F59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2" name="Imagem 5">
            <a:extLst>
              <a:ext uri="{FF2B5EF4-FFF2-40B4-BE49-F238E27FC236}">
                <a16:creationId xmlns:a16="http://schemas.microsoft.com/office/drawing/2014/main" id="{44EC1895-4DC6-46D9-B0BA-AFF0CBE1C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14" name="Subtítulo 2">
            <a:extLst>
              <a:ext uri="{FF2B5EF4-FFF2-40B4-BE49-F238E27FC236}">
                <a16:creationId xmlns:a16="http://schemas.microsoft.com/office/drawing/2014/main" id="{972185D6-2143-4065-B7FD-8B44120A7733}"/>
              </a:ext>
            </a:extLst>
          </p:cNvPr>
          <p:cNvSpPr>
            <a:spLocks noGrp="1"/>
          </p:cNvSpPr>
          <p:nvPr>
            <p:ph type="subTitle" idx="1"/>
          </p:nvPr>
        </p:nvSpPr>
        <p:spPr>
          <a:xfrm>
            <a:off x="117749" y="743492"/>
            <a:ext cx="4789102" cy="5078190"/>
          </a:xfrm>
        </p:spPr>
        <p:txBody>
          <a:bodyPr>
            <a:noAutofit/>
          </a:bodyPr>
          <a:lstStyle/>
          <a:p>
            <a:pPr algn="l">
              <a:defRPr/>
            </a:pPr>
            <a:r>
              <a:rPr lang="en-US" sz="2100" b="1" dirty="0">
                <a:latin typeface="Cambria" panose="02040503050406030204" pitchFamily="18" charset="0"/>
              </a:rPr>
              <a:t>Components:</a:t>
            </a:r>
            <a:endParaRPr lang="en-US" sz="2100" dirty="0">
              <a:latin typeface="Cambria" panose="02040503050406030204" pitchFamily="18" charset="0"/>
            </a:endParaRPr>
          </a:p>
          <a:p>
            <a:pPr marL="342900" indent="-342900" algn="l">
              <a:buFont typeface="Arial" panose="020B0604020202020204" pitchFamily="34" charset="0"/>
              <a:buChar char="•"/>
              <a:defRPr/>
            </a:pPr>
            <a:r>
              <a:rPr lang="en-US" sz="2100" dirty="0">
                <a:latin typeface="Cambria" panose="02040503050406030204" pitchFamily="18" charset="0"/>
              </a:rPr>
              <a:t>MSP432P4111 (Microcontroller);</a:t>
            </a:r>
          </a:p>
          <a:p>
            <a:pPr marL="342900" indent="-342900" algn="l">
              <a:buFont typeface="Arial" panose="020B0604020202020204" pitchFamily="34" charset="0"/>
              <a:buChar char="•"/>
              <a:defRPr/>
            </a:pPr>
            <a:r>
              <a:rPr lang="en-US" sz="2100" dirty="0">
                <a:latin typeface="Cambria" panose="02040503050406030204" pitchFamily="18" charset="0"/>
              </a:rPr>
              <a:t>512KB FRAM M. (</a:t>
            </a:r>
            <a:r>
              <a:rPr lang="en-US" sz="2100" dirty="0" err="1">
                <a:latin typeface="Cambria" panose="02040503050406030204" pitchFamily="18" charset="0"/>
              </a:rPr>
              <a:t>Sof</a:t>
            </a:r>
            <a:r>
              <a:rPr lang="en-US" sz="2100" dirty="0">
                <a:latin typeface="Cambria" panose="02040503050406030204" pitchFamily="18" charset="0"/>
              </a:rPr>
              <a:t>. Back-up) ;</a:t>
            </a:r>
          </a:p>
          <a:p>
            <a:pPr marL="342900" indent="-342900" algn="l">
              <a:buFont typeface="Arial" panose="020B0604020202020204" pitchFamily="34" charset="0"/>
              <a:buChar char="•"/>
              <a:defRPr/>
            </a:pPr>
            <a:r>
              <a:rPr lang="en-US" sz="2100" dirty="0">
                <a:latin typeface="Cambria" panose="02040503050406030204" pitchFamily="18" charset="0"/>
              </a:rPr>
              <a:t>4GB SD Card M. (Telemetry);</a:t>
            </a:r>
          </a:p>
          <a:p>
            <a:pPr marL="342900" indent="-342900" algn="l">
              <a:buFont typeface="Arial" panose="020B0604020202020204" pitchFamily="34" charset="0"/>
              <a:buChar char="•"/>
              <a:defRPr/>
            </a:pPr>
            <a:r>
              <a:rPr lang="en-US" sz="2100" dirty="0">
                <a:latin typeface="Cambria" panose="02040503050406030204" pitchFamily="18" charset="0"/>
              </a:rPr>
              <a:t>ACS70331 (Current S.);</a:t>
            </a:r>
          </a:p>
          <a:p>
            <a:pPr marL="342900" indent="-342900" algn="l">
              <a:buFont typeface="Arial" panose="020B0604020202020204" pitchFamily="34" charset="0"/>
              <a:buChar char="•"/>
              <a:defRPr/>
            </a:pPr>
            <a:r>
              <a:rPr lang="en-US" sz="2100" dirty="0">
                <a:latin typeface="Cambria" panose="02040503050406030204" pitchFamily="18" charset="0"/>
              </a:rPr>
              <a:t>MPU9250 (Inertial Sensor);</a:t>
            </a:r>
          </a:p>
          <a:p>
            <a:pPr marL="342900" indent="-342900" algn="l">
              <a:buFont typeface="Arial" panose="020B0604020202020204" pitchFamily="34" charset="0"/>
              <a:buChar char="•"/>
              <a:defRPr/>
            </a:pPr>
            <a:r>
              <a:rPr lang="en-US" sz="2100" dirty="0">
                <a:latin typeface="Cambria" panose="02040503050406030204" pitchFamily="18" charset="0"/>
              </a:rPr>
              <a:t>MCP9701T (Temp. Sensor);</a:t>
            </a:r>
          </a:p>
          <a:p>
            <a:pPr marL="342900" indent="-342900" algn="l">
              <a:buFont typeface="Arial" panose="020B0604020202020204" pitchFamily="34" charset="0"/>
              <a:buChar char="•"/>
              <a:defRPr/>
            </a:pPr>
            <a:r>
              <a:rPr lang="en-US" sz="2100" dirty="0">
                <a:latin typeface="Cambria" panose="02040503050406030204" pitchFamily="18" charset="0"/>
              </a:rPr>
              <a:t>STWD100 (Ext. Watchdog);</a:t>
            </a:r>
            <a:endParaRPr lang="en-US" sz="2100" b="1" dirty="0">
              <a:latin typeface="Cambria" panose="02040503050406030204" pitchFamily="18" charset="0"/>
            </a:endParaRPr>
          </a:p>
          <a:p>
            <a:pPr algn="l">
              <a:defRPr/>
            </a:pPr>
            <a:endParaRPr lang="en-US" sz="2100" b="1" dirty="0">
              <a:latin typeface="Cambria" panose="02040503050406030204" pitchFamily="18" charset="0"/>
            </a:endParaRPr>
          </a:p>
          <a:p>
            <a:pPr algn="l">
              <a:defRPr/>
            </a:pPr>
            <a:r>
              <a:rPr lang="en-US" sz="2100" b="1" dirty="0">
                <a:latin typeface="Cambria" panose="02040503050406030204" pitchFamily="18" charset="0"/>
              </a:rPr>
              <a:t>Interfaces:</a:t>
            </a:r>
          </a:p>
          <a:p>
            <a:pPr marL="342900" lvl="0" indent="-342900" algn="l">
              <a:buFont typeface="Arial" panose="020B0604020202020204" pitchFamily="34" charset="0"/>
              <a:buChar char="•"/>
              <a:defRPr/>
            </a:pPr>
            <a:r>
              <a:rPr lang="en-US" sz="2100" dirty="0">
                <a:solidFill>
                  <a:prstClr val="black"/>
                </a:solidFill>
                <a:latin typeface="Cambria" panose="02040503050406030204" pitchFamily="18" charset="0"/>
              </a:rPr>
              <a:t>JTAG (DEBUG);</a:t>
            </a:r>
          </a:p>
          <a:p>
            <a:pPr marL="342900" lvl="0" indent="-342900" algn="l">
              <a:buFont typeface="Arial" panose="020B0604020202020204" pitchFamily="34" charset="0"/>
              <a:buChar char="•"/>
              <a:defRPr/>
            </a:pPr>
            <a:r>
              <a:rPr lang="en-US" sz="2100" dirty="0">
                <a:solidFill>
                  <a:prstClr val="black"/>
                </a:solidFill>
                <a:latin typeface="Cambria" panose="02040503050406030204" pitchFamily="18" charset="0"/>
              </a:rPr>
              <a:t>16bit ISA Bus (Communication Bus);</a:t>
            </a:r>
          </a:p>
        </p:txBody>
      </p:sp>
    </p:spTree>
    <p:extLst>
      <p:ext uri="{BB962C8B-B14F-4D97-AF65-F5344CB8AC3E}">
        <p14:creationId xmlns:p14="http://schemas.microsoft.com/office/powerpoint/2010/main" val="130218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30628" y="652929"/>
            <a:ext cx="6185226" cy="2431785"/>
          </a:xfrm>
        </p:spPr>
        <p:txBody>
          <a:bodyPr>
            <a:normAutofit fontScale="92500" lnSpcReduction="10000"/>
          </a:bodyPr>
          <a:lstStyle/>
          <a:p>
            <a:pPr marL="342900" indent="-342900" algn="just">
              <a:buFont typeface="Arial" panose="020B0604020202020204" pitchFamily="34" charset="0"/>
              <a:buChar char="•"/>
              <a:defRPr/>
            </a:pPr>
            <a:r>
              <a:rPr lang="en-US" sz="1600" dirty="0">
                <a:latin typeface="Cambria" panose="02040503050406030204" pitchFamily="18" charset="0"/>
              </a:rPr>
              <a:t>The Layered Architecture provide a better software usability and maintenance;</a:t>
            </a:r>
          </a:p>
          <a:p>
            <a:pPr marL="342900" indent="-342900" algn="just">
              <a:buFont typeface="Arial" panose="020B0604020202020204" pitchFamily="34" charset="0"/>
              <a:buChar char="•"/>
              <a:defRPr/>
            </a:pPr>
            <a:r>
              <a:rPr lang="en-US" sz="1600" dirty="0">
                <a:latin typeface="Cambria" panose="02040503050406030204" pitchFamily="18" charset="0"/>
              </a:rPr>
              <a:t>The Hardware Abstraction Layer (HAL) is performed by the TI-DriverLib [3] and the FreeRTOS was used to meet the requirements of Hard RTOS [4].</a:t>
            </a:r>
          </a:p>
          <a:p>
            <a:pPr marL="342900" indent="-342900" algn="just">
              <a:buFont typeface="Arial" panose="020B0604020202020204" pitchFamily="34" charset="0"/>
              <a:buChar char="•"/>
              <a:defRPr/>
            </a:pPr>
            <a:r>
              <a:rPr lang="en-US" sz="1600" dirty="0">
                <a:latin typeface="Cambria" panose="02040503050406030204" pitchFamily="18" charset="0"/>
              </a:rPr>
              <a:t>The State Machine has four operation modes; </a:t>
            </a:r>
          </a:p>
          <a:p>
            <a:pPr marL="342900" indent="-342900" algn="just">
              <a:buFont typeface="Arial" panose="020B0604020202020204" pitchFamily="34" charset="0"/>
              <a:buChar char="•"/>
              <a:defRPr/>
            </a:pPr>
            <a:r>
              <a:rPr lang="en-US" sz="1600" dirty="0">
                <a:latin typeface="Cambria" panose="02040503050406030204" pitchFamily="18" charset="0"/>
              </a:rPr>
              <a:t>one for control (</a:t>
            </a:r>
            <a:r>
              <a:rPr lang="en-US" sz="1600" b="1" i="1" dirty="0" err="1">
                <a:latin typeface="Cambria" panose="02040503050406030204" pitchFamily="18" charset="0"/>
              </a:rPr>
              <a:t>TaskManager</a:t>
            </a:r>
            <a:r>
              <a:rPr lang="en-US" sz="1600" dirty="0">
                <a:latin typeface="Cambria" panose="02040503050406030204" pitchFamily="18" charset="0"/>
              </a:rPr>
              <a:t>), one for data collection (</a:t>
            </a:r>
            <a:r>
              <a:rPr lang="en-US" sz="1600" b="1" i="1" dirty="0" err="1">
                <a:latin typeface="Cambria" panose="02040503050406030204" pitchFamily="18" charset="0"/>
              </a:rPr>
              <a:t>HouseKeeping</a:t>
            </a:r>
            <a:r>
              <a:rPr lang="en-US" sz="1600" dirty="0">
                <a:latin typeface="Cambria" panose="02040503050406030204" pitchFamily="18" charset="0"/>
              </a:rPr>
              <a:t>), one for data storage (</a:t>
            </a:r>
            <a:r>
              <a:rPr lang="en-US" sz="1600" b="1" i="1" dirty="0" err="1">
                <a:latin typeface="Cambria" panose="02040503050406030204" pitchFamily="18" charset="0"/>
              </a:rPr>
              <a:t>DataStorage</a:t>
            </a:r>
            <a:r>
              <a:rPr lang="en-US" sz="1600" dirty="0">
                <a:latin typeface="Cambria" panose="02040503050406030204" pitchFamily="18" charset="0"/>
              </a:rPr>
              <a:t>), one for software locking control (</a:t>
            </a:r>
            <a:r>
              <a:rPr lang="en-US" sz="1600" b="1" i="1" dirty="0" err="1">
                <a:latin typeface="Cambria" panose="02040503050406030204" pitchFamily="18" charset="0"/>
              </a:rPr>
              <a:t>WatchDogTask</a:t>
            </a:r>
            <a:r>
              <a:rPr lang="en-US" sz="1600" dirty="0">
                <a:latin typeface="Cambria" panose="02040503050406030204" pitchFamily="18" charset="0"/>
              </a:rPr>
              <a:t>), and 5 to handle CubeSat subsystems functionalities.</a:t>
            </a: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96A0078B-961C-4ECE-8297-8F7E507DA5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675" y="1004114"/>
            <a:ext cx="4999883" cy="1043769"/>
          </a:xfrm>
          <a:prstGeom prst="rect">
            <a:avLst/>
          </a:prstGeom>
          <a:noFill/>
          <a:ln>
            <a:noFill/>
          </a:ln>
        </p:spPr>
      </p:pic>
      <p:pic>
        <p:nvPicPr>
          <p:cNvPr id="11" name="Imagem 10">
            <a:extLst>
              <a:ext uri="{FF2B5EF4-FFF2-40B4-BE49-F238E27FC236}">
                <a16:creationId xmlns:a16="http://schemas.microsoft.com/office/drawing/2014/main" id="{0FDDE0AB-4364-4D65-BCC9-C22B7C566F26}"/>
              </a:ext>
            </a:extLst>
          </p:cNvPr>
          <p:cNvPicPr>
            <a:picLocks noChangeAspect="1"/>
          </p:cNvPicPr>
          <p:nvPr/>
        </p:nvPicPr>
        <p:blipFill>
          <a:blip r:embed="rId4"/>
          <a:stretch>
            <a:fillRect/>
          </a:stretch>
        </p:blipFill>
        <p:spPr>
          <a:xfrm>
            <a:off x="796650" y="3347508"/>
            <a:ext cx="5299350" cy="2282903"/>
          </a:xfrm>
          <a:prstGeom prst="rect">
            <a:avLst/>
          </a:prstGeom>
        </p:spPr>
      </p:pic>
      <p:sp>
        <p:nvSpPr>
          <p:cNvPr id="12" name="Retângulo 10">
            <a:extLst>
              <a:ext uri="{FF2B5EF4-FFF2-40B4-BE49-F238E27FC236}">
                <a16:creationId xmlns:a16="http://schemas.microsoft.com/office/drawing/2014/main" id="{76653057-1303-4FB4-9EF1-B40660CA2348}"/>
              </a:ext>
            </a:extLst>
          </p:cNvPr>
          <p:cNvSpPr/>
          <p:nvPr/>
        </p:nvSpPr>
        <p:spPr>
          <a:xfrm>
            <a:off x="7284692" y="2108727"/>
            <a:ext cx="3764300" cy="338554"/>
          </a:xfrm>
          <a:prstGeom prst="rect">
            <a:avLst/>
          </a:prstGeom>
        </p:spPr>
        <p:txBody>
          <a:bodyPr wrap="none">
            <a:spAutoFit/>
          </a:bodyPr>
          <a:lstStyle/>
          <a:p>
            <a:r>
              <a:rPr lang="en-US" sz="1600" dirty="0">
                <a:latin typeface="Cambria" panose="02040503050406030204" pitchFamily="18" charset="0"/>
              </a:rPr>
              <a:t>Figure 3 – Layered software architecture.</a:t>
            </a:r>
          </a:p>
        </p:txBody>
      </p:sp>
      <p:sp>
        <p:nvSpPr>
          <p:cNvPr id="13" name="Retângulo 10">
            <a:extLst>
              <a:ext uri="{FF2B5EF4-FFF2-40B4-BE49-F238E27FC236}">
                <a16:creationId xmlns:a16="http://schemas.microsoft.com/office/drawing/2014/main" id="{84D88DDA-74D2-46C0-907D-4F664F60BE92}"/>
              </a:ext>
            </a:extLst>
          </p:cNvPr>
          <p:cNvSpPr/>
          <p:nvPr/>
        </p:nvSpPr>
        <p:spPr>
          <a:xfrm>
            <a:off x="796650" y="5893205"/>
            <a:ext cx="5402935" cy="338554"/>
          </a:xfrm>
          <a:prstGeom prst="rect">
            <a:avLst/>
          </a:prstGeom>
        </p:spPr>
        <p:txBody>
          <a:bodyPr wrap="square">
            <a:spAutoFit/>
          </a:bodyPr>
          <a:lstStyle/>
          <a:p>
            <a:r>
              <a:rPr lang="en-US" sz="1600" dirty="0">
                <a:latin typeface="Cambria" panose="02040503050406030204" pitchFamily="18" charset="0"/>
              </a:rPr>
              <a:t>Figure 4 – System Service Layer State Machine Diagram.</a:t>
            </a:r>
          </a:p>
        </p:txBody>
      </p:sp>
      <p:pic>
        <p:nvPicPr>
          <p:cNvPr id="14" name="Imagem 11">
            <a:extLst>
              <a:ext uri="{FF2B5EF4-FFF2-40B4-BE49-F238E27FC236}">
                <a16:creationId xmlns:a16="http://schemas.microsoft.com/office/drawing/2014/main" id="{3AE6A1D8-828E-400A-9619-43CD1447C8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5855" y="2930123"/>
            <a:ext cx="5701974" cy="3107934"/>
          </a:xfrm>
          <a:prstGeom prst="rect">
            <a:avLst/>
          </a:prstGeom>
          <a:noFill/>
          <a:ln>
            <a:noFill/>
          </a:ln>
        </p:spPr>
      </p:pic>
      <p:sp>
        <p:nvSpPr>
          <p:cNvPr id="15" name="Retângulo 10">
            <a:extLst>
              <a:ext uri="{FF2B5EF4-FFF2-40B4-BE49-F238E27FC236}">
                <a16:creationId xmlns:a16="http://schemas.microsoft.com/office/drawing/2014/main" id="{5E296FD7-5C06-479F-95C2-911F3E1A5BA0}"/>
              </a:ext>
            </a:extLst>
          </p:cNvPr>
          <p:cNvSpPr/>
          <p:nvPr/>
        </p:nvSpPr>
        <p:spPr>
          <a:xfrm>
            <a:off x="7354266" y="5911588"/>
            <a:ext cx="3144604" cy="338554"/>
          </a:xfrm>
          <a:prstGeom prst="rect">
            <a:avLst/>
          </a:prstGeom>
        </p:spPr>
        <p:txBody>
          <a:bodyPr wrap="square">
            <a:spAutoFit/>
          </a:bodyPr>
          <a:lstStyle/>
          <a:p>
            <a:r>
              <a:rPr lang="en-US" sz="1600" dirty="0">
                <a:latin typeface="Cambria" panose="02040503050406030204" pitchFamily="18" charset="0"/>
              </a:rPr>
              <a:t>Figure 5 – System File Diagram. </a:t>
            </a:r>
          </a:p>
        </p:txBody>
      </p:sp>
      <p:grpSp>
        <p:nvGrpSpPr>
          <p:cNvPr id="16" name="Group 15">
            <a:extLst>
              <a:ext uri="{FF2B5EF4-FFF2-40B4-BE49-F238E27FC236}">
                <a16:creationId xmlns:a16="http://schemas.microsoft.com/office/drawing/2014/main" id="{DDED5F6F-064A-4C14-AD20-290A3F06AD6B}"/>
              </a:ext>
            </a:extLst>
          </p:cNvPr>
          <p:cNvGrpSpPr/>
          <p:nvPr/>
        </p:nvGrpSpPr>
        <p:grpSpPr>
          <a:xfrm>
            <a:off x="133174" y="6346084"/>
            <a:ext cx="11925651" cy="485039"/>
            <a:chOff x="133174" y="6320684"/>
            <a:chExt cx="11925651" cy="485039"/>
          </a:xfrm>
        </p:grpSpPr>
        <p:grpSp>
          <p:nvGrpSpPr>
            <p:cNvPr id="17" name="Group 16">
              <a:extLst>
                <a:ext uri="{FF2B5EF4-FFF2-40B4-BE49-F238E27FC236}">
                  <a16:creationId xmlns:a16="http://schemas.microsoft.com/office/drawing/2014/main" id="{6BC4112B-2CD7-403B-8258-7DB8419691EA}"/>
                </a:ext>
              </a:extLst>
            </p:cNvPr>
            <p:cNvGrpSpPr/>
            <p:nvPr/>
          </p:nvGrpSpPr>
          <p:grpSpPr>
            <a:xfrm>
              <a:off x="1870137" y="6391743"/>
              <a:ext cx="8451727" cy="413980"/>
              <a:chOff x="2119718" y="6391743"/>
              <a:chExt cx="8451727" cy="413980"/>
            </a:xfrm>
          </p:grpSpPr>
          <p:pic>
            <p:nvPicPr>
              <p:cNvPr id="19" name="Picture 18">
                <a:extLst>
                  <a:ext uri="{FF2B5EF4-FFF2-40B4-BE49-F238E27FC236}">
                    <a16:creationId xmlns:a16="http://schemas.microsoft.com/office/drawing/2014/main" id="{2403FF9B-11C6-45FA-978F-4F4DB38893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20" name="Picture 2" descr="Resultado de imagem para conae argentina">
                <a:extLst>
                  <a:ext uri="{FF2B5EF4-FFF2-40B4-BE49-F238E27FC236}">
                    <a16:creationId xmlns:a16="http://schemas.microsoft.com/office/drawing/2014/main" id="{6BE4A9C8-98B7-4D46-99D6-10FC823C35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12">
                <a:extLst>
                  <a:ext uri="{FF2B5EF4-FFF2-40B4-BE49-F238E27FC236}">
                    <a16:creationId xmlns:a16="http://schemas.microsoft.com/office/drawing/2014/main" id="{8BEB690E-A766-428F-BAE7-FE7D1747E30F}"/>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8" name="Retângulo 9">
              <a:extLst>
                <a:ext uri="{FF2B5EF4-FFF2-40B4-BE49-F238E27FC236}">
                  <a16:creationId xmlns:a16="http://schemas.microsoft.com/office/drawing/2014/main" id="{E1D3B2D9-881A-4B24-A7F5-B6A8A02B676D}"/>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Imagem 6">
            <a:extLst>
              <a:ext uri="{FF2B5EF4-FFF2-40B4-BE49-F238E27FC236}">
                <a16:creationId xmlns:a16="http://schemas.microsoft.com/office/drawing/2014/main" id="{59278F6C-5806-4227-A72B-BF222EE14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3" name="Imagem 5">
            <a:extLst>
              <a:ext uri="{FF2B5EF4-FFF2-40B4-BE49-F238E27FC236}">
                <a16:creationId xmlns:a16="http://schemas.microsoft.com/office/drawing/2014/main" id="{F73BD0A0-6129-46D1-95E5-C42C7A4043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4" name="Subtítulo 2">
            <a:extLst>
              <a:ext uri="{FF2B5EF4-FFF2-40B4-BE49-F238E27FC236}">
                <a16:creationId xmlns:a16="http://schemas.microsoft.com/office/drawing/2014/main" id="{79B1098A-83AA-473C-8D08-A46447DF63EB}"/>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3. Software Architecture</a:t>
            </a:r>
            <a:endParaRPr lang="en-US" dirty="0">
              <a:solidFill>
                <a:schemeClr val="bg1"/>
              </a:solidFill>
              <a:latin typeface="Nexa Bold" panose="02000000000000000000" pitchFamily="50" charset="0"/>
            </a:endParaRPr>
          </a:p>
        </p:txBody>
      </p:sp>
      <p:sp>
        <p:nvSpPr>
          <p:cNvPr id="2" name="Rectangle 1">
            <a:extLst>
              <a:ext uri="{FF2B5EF4-FFF2-40B4-BE49-F238E27FC236}">
                <a16:creationId xmlns:a16="http://schemas.microsoft.com/office/drawing/2014/main" id="{D8CC01C4-B3BB-4BB3-BF50-B642E05D86FE}"/>
              </a:ext>
            </a:extLst>
          </p:cNvPr>
          <p:cNvSpPr/>
          <p:nvPr/>
        </p:nvSpPr>
        <p:spPr>
          <a:xfrm>
            <a:off x="292100" y="2930123"/>
            <a:ext cx="11766725" cy="3364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or: Elbow 4">
            <a:extLst>
              <a:ext uri="{FF2B5EF4-FFF2-40B4-BE49-F238E27FC236}">
                <a16:creationId xmlns:a16="http://schemas.microsoft.com/office/drawing/2014/main" id="{40AEAE46-8048-4CA6-B45C-577D9C163F68}"/>
              </a:ext>
            </a:extLst>
          </p:cNvPr>
          <p:cNvCxnSpPr>
            <a:cxnSpLocks/>
          </p:cNvCxnSpPr>
          <p:nvPr/>
        </p:nvCxnSpPr>
        <p:spPr>
          <a:xfrm rot="5400000">
            <a:off x="5707645" y="1830539"/>
            <a:ext cx="1819904" cy="328157"/>
          </a:xfrm>
          <a:prstGeom prst="bentConnector3">
            <a:avLst>
              <a:gd name="adj1" fmla="val 117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6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30629" y="837505"/>
            <a:ext cx="11930742" cy="5269778"/>
          </a:xfrm>
        </p:spPr>
        <p:txBody>
          <a:bodyPr>
            <a:normAutofit/>
          </a:bodyPr>
          <a:lstStyle/>
          <a:p>
            <a:pPr algn="l">
              <a:defRPr/>
            </a:pPr>
            <a:r>
              <a:rPr lang="en-US" sz="2000" b="1">
                <a:latin typeface="Cambria" panose="02040503050406030204" pitchFamily="18" charset="0"/>
              </a:rPr>
              <a:t>Protoboard Test</a:t>
            </a:r>
          </a:p>
          <a:p>
            <a:pPr marL="342900" indent="-342900" algn="l">
              <a:buFont typeface="Arial" panose="020B0604020202020204" pitchFamily="34" charset="0"/>
              <a:buChar char="•"/>
              <a:defRPr/>
            </a:pPr>
            <a:r>
              <a:rPr lang="en-US" sz="2000">
                <a:latin typeface="Cambria" panose="02040503050406030204" pitchFamily="18" charset="0"/>
              </a:rPr>
              <a:t>Using a photoresistor to simulate CubeSat EPS;</a:t>
            </a:r>
          </a:p>
          <a:p>
            <a:pPr marL="342900" indent="-342900" algn="l">
              <a:buFont typeface="Arial" panose="020B0604020202020204" pitchFamily="34" charset="0"/>
              <a:buChar char="•"/>
              <a:defRPr/>
            </a:pPr>
            <a:r>
              <a:rPr lang="en-US" sz="2000">
                <a:latin typeface="Cambria" panose="02040503050406030204" pitchFamily="18" charset="0"/>
              </a:rPr>
              <a:t>Use of commercial off-the-shelf (COTS) components to perform the tests.</a:t>
            </a:r>
            <a:br>
              <a:rPr lang="en-US">
                <a:latin typeface="Cambria" panose="02040503050406030204" pitchFamily="18" charset="0"/>
              </a:rPr>
            </a:br>
            <a:endParaRPr lang="en-US" sz="2200">
              <a:latin typeface="Cambria" panose="02040503050406030204" pitchFamily="18" charset="0"/>
            </a:endParaRP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D356D28C-6CCA-44F4-AFBD-7FE6D0256BA1}"/>
              </a:ext>
            </a:extLst>
          </p:cNvPr>
          <p:cNvSpPr/>
          <p:nvPr/>
        </p:nvSpPr>
        <p:spPr>
          <a:xfrm>
            <a:off x="3378201" y="6055847"/>
            <a:ext cx="5569473" cy="338554"/>
          </a:xfrm>
          <a:prstGeom prst="rect">
            <a:avLst/>
          </a:prstGeom>
        </p:spPr>
        <p:txBody>
          <a:bodyPr wrap="none">
            <a:spAutoFit/>
          </a:bodyPr>
          <a:lstStyle/>
          <a:p>
            <a:r>
              <a:rPr lang="en-US" sz="1600" dirty="0">
                <a:latin typeface="Cambria" panose="02040503050406030204" pitchFamily="18" charset="0"/>
              </a:rPr>
              <a:t>Figure 6– Protoboard with COTS components and </a:t>
            </a:r>
            <a:r>
              <a:rPr lang="en-US" sz="1600" dirty="0" err="1">
                <a:latin typeface="Cambria" panose="02040503050406030204" pitchFamily="18" charset="0"/>
              </a:rPr>
              <a:t>LaunchPad</a:t>
            </a:r>
            <a:r>
              <a:rPr lang="en-US" sz="1600" dirty="0">
                <a:latin typeface="Cambria" panose="02040503050406030204" pitchFamily="18" charset="0"/>
              </a:rPr>
              <a:t>.</a:t>
            </a:r>
          </a:p>
        </p:txBody>
      </p:sp>
      <p:pic>
        <p:nvPicPr>
          <p:cNvPr id="12" name="Imagem 11">
            <a:extLst>
              <a:ext uri="{FF2B5EF4-FFF2-40B4-BE49-F238E27FC236}">
                <a16:creationId xmlns:a16="http://schemas.microsoft.com/office/drawing/2014/main" id="{36410A93-3299-4265-BF70-A1FB6D4279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9452" y="2332757"/>
            <a:ext cx="7323719" cy="3687738"/>
          </a:xfrm>
          <a:prstGeom prst="rect">
            <a:avLst/>
          </a:prstGeom>
          <a:noFill/>
          <a:ln>
            <a:noFill/>
          </a:ln>
        </p:spPr>
      </p:pic>
      <p:grpSp>
        <p:nvGrpSpPr>
          <p:cNvPr id="13" name="Group 12">
            <a:extLst>
              <a:ext uri="{FF2B5EF4-FFF2-40B4-BE49-F238E27FC236}">
                <a16:creationId xmlns:a16="http://schemas.microsoft.com/office/drawing/2014/main" id="{AC154372-CC5D-4B40-ADA1-28145D12A10B}"/>
              </a:ext>
            </a:extLst>
          </p:cNvPr>
          <p:cNvGrpSpPr/>
          <p:nvPr/>
        </p:nvGrpSpPr>
        <p:grpSpPr>
          <a:xfrm>
            <a:off x="133174" y="6346084"/>
            <a:ext cx="11925651" cy="485039"/>
            <a:chOff x="133174" y="6320684"/>
            <a:chExt cx="11925651" cy="485039"/>
          </a:xfrm>
        </p:grpSpPr>
        <p:grpSp>
          <p:nvGrpSpPr>
            <p:cNvPr id="14" name="Group 13">
              <a:extLst>
                <a:ext uri="{FF2B5EF4-FFF2-40B4-BE49-F238E27FC236}">
                  <a16:creationId xmlns:a16="http://schemas.microsoft.com/office/drawing/2014/main" id="{DF15C5DE-E9AA-40CD-B47F-A5F315C287ED}"/>
                </a:ext>
              </a:extLst>
            </p:cNvPr>
            <p:cNvGrpSpPr/>
            <p:nvPr/>
          </p:nvGrpSpPr>
          <p:grpSpPr>
            <a:xfrm>
              <a:off x="1870137" y="6391743"/>
              <a:ext cx="8451727" cy="413980"/>
              <a:chOff x="2119718" y="6391743"/>
              <a:chExt cx="8451727" cy="413980"/>
            </a:xfrm>
          </p:grpSpPr>
          <p:pic>
            <p:nvPicPr>
              <p:cNvPr id="17" name="Picture 16">
                <a:extLst>
                  <a:ext uri="{FF2B5EF4-FFF2-40B4-BE49-F238E27FC236}">
                    <a16:creationId xmlns:a16="http://schemas.microsoft.com/office/drawing/2014/main" id="{3A10AF9A-6D9B-442A-A232-FDB6A8504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8" name="Picture 2" descr="Resultado de imagem para conae argentina">
                <a:extLst>
                  <a:ext uri="{FF2B5EF4-FFF2-40B4-BE49-F238E27FC236}">
                    <a16:creationId xmlns:a16="http://schemas.microsoft.com/office/drawing/2014/main" id="{87FFC086-BB4E-4851-9F9B-9F75C2F9E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9" name="Retângulo 12">
                <a:extLst>
                  <a:ext uri="{FF2B5EF4-FFF2-40B4-BE49-F238E27FC236}">
                    <a16:creationId xmlns:a16="http://schemas.microsoft.com/office/drawing/2014/main" id="{F7730D21-F0BB-4235-B860-008AD01DE498}"/>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6" name="Retângulo 9">
              <a:extLst>
                <a:ext uri="{FF2B5EF4-FFF2-40B4-BE49-F238E27FC236}">
                  <a16:creationId xmlns:a16="http://schemas.microsoft.com/office/drawing/2014/main" id="{02A9E759-7043-48DC-924F-013CFD434A5B}"/>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Imagem 6">
            <a:extLst>
              <a:ext uri="{FF2B5EF4-FFF2-40B4-BE49-F238E27FC236}">
                <a16:creationId xmlns:a16="http://schemas.microsoft.com/office/drawing/2014/main" id="{29D9DAEF-A2A6-4D51-8758-55B9E0B548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1" name="Imagem 5">
            <a:extLst>
              <a:ext uri="{FF2B5EF4-FFF2-40B4-BE49-F238E27FC236}">
                <a16:creationId xmlns:a16="http://schemas.microsoft.com/office/drawing/2014/main" id="{4E391833-F309-4D65-9F15-60658BE16A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2" name="Subtítulo 2">
            <a:extLst>
              <a:ext uri="{FF2B5EF4-FFF2-40B4-BE49-F238E27FC236}">
                <a16:creationId xmlns:a16="http://schemas.microsoft.com/office/drawing/2014/main" id="{64A1795C-767C-4631-BF7B-771679C8F2C9}"/>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262464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D356D28C-6CCA-44F4-AFBD-7FE6D0256BA1}"/>
              </a:ext>
            </a:extLst>
          </p:cNvPr>
          <p:cNvSpPr/>
          <p:nvPr/>
        </p:nvSpPr>
        <p:spPr>
          <a:xfrm>
            <a:off x="3436824" y="5788498"/>
            <a:ext cx="4549451" cy="338554"/>
          </a:xfrm>
          <a:prstGeom prst="rect">
            <a:avLst/>
          </a:prstGeom>
        </p:spPr>
        <p:txBody>
          <a:bodyPr wrap="none">
            <a:spAutoFit/>
          </a:bodyPr>
          <a:lstStyle/>
          <a:p>
            <a:r>
              <a:rPr lang="en-US" sz="1600" dirty="0">
                <a:latin typeface="Cambria" panose="02040503050406030204" pitchFamily="18" charset="0"/>
              </a:rPr>
              <a:t>Figure 7 – Telemetry data stored on memory card.</a:t>
            </a:r>
          </a:p>
        </p:txBody>
      </p:sp>
      <p:sp>
        <p:nvSpPr>
          <p:cNvPr id="16" name="Subtítulo 2">
            <a:extLst>
              <a:ext uri="{FF2B5EF4-FFF2-40B4-BE49-F238E27FC236}">
                <a16:creationId xmlns:a16="http://schemas.microsoft.com/office/drawing/2014/main" id="{6E17F6CB-C832-4FCF-9DE9-B0D9D121A2D7}"/>
              </a:ext>
            </a:extLst>
          </p:cNvPr>
          <p:cNvSpPr txBox="1">
            <a:spLocks/>
          </p:cNvSpPr>
          <p:nvPr/>
        </p:nvSpPr>
        <p:spPr>
          <a:xfrm>
            <a:off x="166823" y="809084"/>
            <a:ext cx="11930742" cy="30861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sz="2200" b="1">
                <a:latin typeface="Cambria" panose="02040503050406030204" pitchFamily="18" charset="0"/>
              </a:rPr>
              <a:t>Data Acquisition and Storage</a:t>
            </a:r>
          </a:p>
          <a:p>
            <a:pPr marL="342900" indent="-342900" algn="just">
              <a:buFont typeface="Arial" panose="020B0604020202020204" pitchFamily="34" charset="0"/>
              <a:buChar char="•"/>
              <a:defRPr/>
            </a:pPr>
            <a:r>
              <a:rPr lang="en-US" sz="2000">
                <a:latin typeface="Cambria" panose="02040503050406030204" pitchFamily="18" charset="0"/>
              </a:rPr>
              <a:t>Data Acquisition </a:t>
            </a:r>
            <a:r>
              <a:rPr lang="en-US" sz="2000">
                <a:latin typeface="Cambria" panose="02040503050406030204" pitchFamily="18" charset="0"/>
                <a:sym typeface="Wingdings" panose="05000000000000000000" pitchFamily="2" charset="2"/>
              </a:rPr>
              <a:t> HouseKeeping Task;</a:t>
            </a:r>
          </a:p>
          <a:p>
            <a:pPr marL="342900" indent="-342900" algn="just">
              <a:buFont typeface="Arial" panose="020B0604020202020204" pitchFamily="34" charset="0"/>
              <a:buChar char="•"/>
              <a:defRPr/>
            </a:pPr>
            <a:r>
              <a:rPr lang="en-US" sz="2000">
                <a:latin typeface="Cambria" panose="02040503050406030204" pitchFamily="18" charset="0"/>
                <a:sym typeface="Wingdings" panose="05000000000000000000" pitchFamily="2" charset="2"/>
              </a:rPr>
              <a:t>Data Storage  DataStorage Task;</a:t>
            </a:r>
          </a:p>
          <a:p>
            <a:pPr marL="342900" indent="-342900" algn="just">
              <a:buFont typeface="Arial" panose="020B0604020202020204" pitchFamily="34" charset="0"/>
              <a:buChar char="•"/>
              <a:defRPr/>
            </a:pPr>
            <a:r>
              <a:rPr lang="en-US" sz="2000">
                <a:latin typeface="Cambria" panose="02040503050406030204" pitchFamily="18" charset="0"/>
              </a:rPr>
              <a:t>Data were stored in ASCII format, for easy viewing;</a:t>
            </a:r>
          </a:p>
        </p:txBody>
      </p:sp>
      <p:pic>
        <p:nvPicPr>
          <p:cNvPr id="14" name="Imagem 13">
            <a:extLst>
              <a:ext uri="{FF2B5EF4-FFF2-40B4-BE49-F238E27FC236}">
                <a16:creationId xmlns:a16="http://schemas.microsoft.com/office/drawing/2014/main" id="{C0DC57FC-3403-4550-AFFE-ABCB88C8CA56}"/>
              </a:ext>
            </a:extLst>
          </p:cNvPr>
          <p:cNvPicPr/>
          <p:nvPr/>
        </p:nvPicPr>
        <p:blipFill rotWithShape="1">
          <a:blip r:embed="rId3">
            <a:extLst>
              <a:ext uri="{28A0092B-C50C-407E-A947-70E740481C1C}">
                <a14:useLocalDpi xmlns:a14="http://schemas.microsoft.com/office/drawing/2010/main" val="0"/>
              </a:ext>
            </a:extLst>
          </a:blip>
          <a:srcRect b="44538"/>
          <a:stretch/>
        </p:blipFill>
        <p:spPr bwMode="auto">
          <a:xfrm>
            <a:off x="1127798" y="2709983"/>
            <a:ext cx="9936403" cy="3086130"/>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E4676C1E-495C-4775-B717-EB5FEE9F218B}"/>
              </a:ext>
            </a:extLst>
          </p:cNvPr>
          <p:cNvGrpSpPr/>
          <p:nvPr/>
        </p:nvGrpSpPr>
        <p:grpSpPr>
          <a:xfrm>
            <a:off x="133174" y="6346084"/>
            <a:ext cx="11925651" cy="485039"/>
            <a:chOff x="133174" y="6320684"/>
            <a:chExt cx="11925651" cy="485039"/>
          </a:xfrm>
        </p:grpSpPr>
        <p:grpSp>
          <p:nvGrpSpPr>
            <p:cNvPr id="15" name="Group 14">
              <a:extLst>
                <a:ext uri="{FF2B5EF4-FFF2-40B4-BE49-F238E27FC236}">
                  <a16:creationId xmlns:a16="http://schemas.microsoft.com/office/drawing/2014/main" id="{3E9A7C52-0B60-4790-A76A-B3B2DDF55BE8}"/>
                </a:ext>
              </a:extLst>
            </p:cNvPr>
            <p:cNvGrpSpPr/>
            <p:nvPr/>
          </p:nvGrpSpPr>
          <p:grpSpPr>
            <a:xfrm>
              <a:off x="1870137" y="6391743"/>
              <a:ext cx="8451727" cy="413980"/>
              <a:chOff x="2119718" y="6391743"/>
              <a:chExt cx="8451727" cy="413980"/>
            </a:xfrm>
          </p:grpSpPr>
          <p:pic>
            <p:nvPicPr>
              <p:cNvPr id="18" name="Picture 17">
                <a:extLst>
                  <a:ext uri="{FF2B5EF4-FFF2-40B4-BE49-F238E27FC236}">
                    <a16:creationId xmlns:a16="http://schemas.microsoft.com/office/drawing/2014/main" id="{BD5DC613-8974-4C50-9220-84E5A4073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9" name="Picture 2" descr="Resultado de imagem para conae argentina">
                <a:extLst>
                  <a:ext uri="{FF2B5EF4-FFF2-40B4-BE49-F238E27FC236}">
                    <a16:creationId xmlns:a16="http://schemas.microsoft.com/office/drawing/2014/main" id="{C4D44671-293B-4C7C-BA71-F5516DB7BB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2">
                <a:extLst>
                  <a:ext uri="{FF2B5EF4-FFF2-40B4-BE49-F238E27FC236}">
                    <a16:creationId xmlns:a16="http://schemas.microsoft.com/office/drawing/2014/main" id="{A3E375BE-5413-46DB-9762-27E115B238D7}"/>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7" name="Retângulo 9">
              <a:extLst>
                <a:ext uri="{FF2B5EF4-FFF2-40B4-BE49-F238E27FC236}">
                  <a16:creationId xmlns:a16="http://schemas.microsoft.com/office/drawing/2014/main" id="{D6B6595B-06C7-40E7-94D1-B1ED262CF43C}"/>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Imagem 6">
            <a:extLst>
              <a:ext uri="{FF2B5EF4-FFF2-40B4-BE49-F238E27FC236}">
                <a16:creationId xmlns:a16="http://schemas.microsoft.com/office/drawing/2014/main" id="{BE3203E2-53D9-437B-ABF2-3B07B3A10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2" name="Imagem 5">
            <a:extLst>
              <a:ext uri="{FF2B5EF4-FFF2-40B4-BE49-F238E27FC236}">
                <a16:creationId xmlns:a16="http://schemas.microsoft.com/office/drawing/2014/main" id="{5EFF5883-E261-4683-9263-9D23A8ABB9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4" name="Subtítulo 2">
            <a:extLst>
              <a:ext uri="{FF2B5EF4-FFF2-40B4-BE49-F238E27FC236}">
                <a16:creationId xmlns:a16="http://schemas.microsoft.com/office/drawing/2014/main" id="{EB6A9D2C-2B6D-44E6-A11F-D1CDF5D73E44}"/>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253234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8009794-D5DF-48E4-B25A-93CB7F34D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49" y="2315420"/>
            <a:ext cx="9376487" cy="3723438"/>
          </a:xfrm>
          <a:prstGeom prst="rect">
            <a:avLst/>
          </a:prstGeom>
        </p:spPr>
      </p:pic>
      <p:sp>
        <p:nvSpPr>
          <p:cNvPr id="3" name="Subtítulo 2">
            <a:extLst>
              <a:ext uri="{FF2B5EF4-FFF2-40B4-BE49-F238E27FC236}">
                <a16:creationId xmlns:a16="http://schemas.microsoft.com/office/drawing/2014/main" id="{481B7F9D-B734-43B0-A7BC-56EB56BB93DF}"/>
              </a:ext>
            </a:extLst>
          </p:cNvPr>
          <p:cNvSpPr>
            <a:spLocks noGrp="1"/>
          </p:cNvSpPr>
          <p:nvPr>
            <p:ph type="subTitle" idx="1"/>
          </p:nvPr>
        </p:nvSpPr>
        <p:spPr>
          <a:xfrm>
            <a:off x="130629" y="837505"/>
            <a:ext cx="11930742" cy="1197357"/>
          </a:xfrm>
        </p:spPr>
        <p:txBody>
          <a:bodyPr>
            <a:normAutofit/>
          </a:bodyPr>
          <a:lstStyle/>
          <a:p>
            <a:pPr algn="just">
              <a:defRPr/>
            </a:pPr>
            <a:r>
              <a:rPr lang="en-US" sz="1800" dirty="0">
                <a:latin typeface="Cambria" panose="02040503050406030204" pitchFamily="18" charset="0"/>
              </a:rPr>
              <a:t>Consumption tests were performed using Code Composer Studio's </a:t>
            </a:r>
            <a:r>
              <a:rPr lang="en-US" sz="1800" dirty="0" err="1">
                <a:latin typeface="Cambria" panose="02040503050406030204" pitchFamily="18" charset="0"/>
              </a:rPr>
              <a:t>EnergyTrace</a:t>
            </a:r>
            <a:r>
              <a:rPr lang="en-US" sz="1800" dirty="0">
                <a:latin typeface="Cambria" panose="02040503050406030204" pitchFamily="18" charset="0"/>
              </a:rPr>
              <a:t> tool [5];</a:t>
            </a:r>
          </a:p>
          <a:p>
            <a:pPr marL="285750" indent="-285750" algn="just">
              <a:buFont typeface="Arial" panose="020B0604020202020204" pitchFamily="34" charset="0"/>
              <a:buChar char="•"/>
              <a:defRPr/>
            </a:pPr>
            <a:r>
              <a:rPr lang="en-US" sz="1800" b="1" dirty="0">
                <a:latin typeface="Cambria" panose="02040503050406030204" pitchFamily="18" charset="0"/>
              </a:rPr>
              <a:t>Hibernation Mode x Nominal Mode</a:t>
            </a:r>
          </a:p>
          <a:p>
            <a:pPr marL="800100" lvl="1" indent="-342900" algn="just">
              <a:buFont typeface="Arial" panose="020B0604020202020204" pitchFamily="34" charset="0"/>
              <a:buChar char="•"/>
              <a:defRPr/>
            </a:pPr>
            <a:r>
              <a:rPr lang="en-US" sz="1600" dirty="0">
                <a:latin typeface="Cambria" panose="02040503050406030204" pitchFamily="18" charset="0"/>
              </a:rPr>
              <a:t>Comparing Nominal Mode with Hibernate Mode, there is a savings of over 40%, increasing battery life by two days.</a:t>
            </a:r>
          </a:p>
        </p:txBody>
      </p:sp>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D356D28C-6CCA-44F4-AFBD-7FE6D0256BA1}"/>
              </a:ext>
            </a:extLst>
          </p:cNvPr>
          <p:cNvSpPr/>
          <p:nvPr/>
        </p:nvSpPr>
        <p:spPr>
          <a:xfrm>
            <a:off x="1078511" y="5996444"/>
            <a:ext cx="7593489" cy="338554"/>
          </a:xfrm>
          <a:prstGeom prst="rect">
            <a:avLst/>
          </a:prstGeom>
        </p:spPr>
        <p:txBody>
          <a:bodyPr wrap="none">
            <a:spAutoFit/>
          </a:bodyPr>
          <a:lstStyle/>
          <a:p>
            <a:r>
              <a:rPr lang="en-US" sz="1600" dirty="0">
                <a:latin typeface="Cambria" panose="02040503050406030204" pitchFamily="18" charset="0"/>
              </a:rPr>
              <a:t>Figure 8 – Comparison between Hibernation Modes (Blue) and Low Battery (Yellow).</a:t>
            </a:r>
          </a:p>
        </p:txBody>
      </p:sp>
      <p:pic>
        <p:nvPicPr>
          <p:cNvPr id="22" name="Imagem 21">
            <a:extLst>
              <a:ext uri="{FF2B5EF4-FFF2-40B4-BE49-F238E27FC236}">
                <a16:creationId xmlns:a16="http://schemas.microsoft.com/office/drawing/2014/main" id="{6441AE87-9416-42C5-B302-C02A2F23E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054" y="2188557"/>
            <a:ext cx="5279679" cy="2462235"/>
          </a:xfrm>
          <a:prstGeom prst="rect">
            <a:avLst/>
          </a:prstGeom>
        </p:spPr>
      </p:pic>
      <p:grpSp>
        <p:nvGrpSpPr>
          <p:cNvPr id="13" name="Group 12">
            <a:extLst>
              <a:ext uri="{FF2B5EF4-FFF2-40B4-BE49-F238E27FC236}">
                <a16:creationId xmlns:a16="http://schemas.microsoft.com/office/drawing/2014/main" id="{69D87037-8574-4DFE-B404-5247289864FE}"/>
              </a:ext>
            </a:extLst>
          </p:cNvPr>
          <p:cNvGrpSpPr/>
          <p:nvPr/>
        </p:nvGrpSpPr>
        <p:grpSpPr>
          <a:xfrm>
            <a:off x="133174" y="6346084"/>
            <a:ext cx="11925651" cy="485039"/>
            <a:chOff x="133174" y="6320684"/>
            <a:chExt cx="11925651" cy="485039"/>
          </a:xfrm>
        </p:grpSpPr>
        <p:grpSp>
          <p:nvGrpSpPr>
            <p:cNvPr id="14" name="Group 13">
              <a:extLst>
                <a:ext uri="{FF2B5EF4-FFF2-40B4-BE49-F238E27FC236}">
                  <a16:creationId xmlns:a16="http://schemas.microsoft.com/office/drawing/2014/main" id="{4EA418C2-63CB-4B4A-9F42-216807A3CEAA}"/>
                </a:ext>
              </a:extLst>
            </p:cNvPr>
            <p:cNvGrpSpPr/>
            <p:nvPr/>
          </p:nvGrpSpPr>
          <p:grpSpPr>
            <a:xfrm>
              <a:off x="1870137" y="6391743"/>
              <a:ext cx="8451727" cy="413980"/>
              <a:chOff x="2119718" y="6391743"/>
              <a:chExt cx="8451727" cy="413980"/>
            </a:xfrm>
          </p:grpSpPr>
          <p:pic>
            <p:nvPicPr>
              <p:cNvPr id="16" name="Picture 15">
                <a:extLst>
                  <a:ext uri="{FF2B5EF4-FFF2-40B4-BE49-F238E27FC236}">
                    <a16:creationId xmlns:a16="http://schemas.microsoft.com/office/drawing/2014/main" id="{6FB75A96-D690-4C29-8679-9665F41EB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7" name="Picture 2" descr="Resultado de imagem para conae argentina">
                <a:extLst>
                  <a:ext uri="{FF2B5EF4-FFF2-40B4-BE49-F238E27FC236}">
                    <a16:creationId xmlns:a16="http://schemas.microsoft.com/office/drawing/2014/main" id="{6AD51628-0A5E-45F1-BF7E-630ADCF04F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2">
                <a:extLst>
                  <a:ext uri="{FF2B5EF4-FFF2-40B4-BE49-F238E27FC236}">
                    <a16:creationId xmlns:a16="http://schemas.microsoft.com/office/drawing/2014/main" id="{5D189B49-5A0B-47D4-894A-D18597285555}"/>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5" name="Retângulo 9">
              <a:extLst>
                <a:ext uri="{FF2B5EF4-FFF2-40B4-BE49-F238E27FC236}">
                  <a16:creationId xmlns:a16="http://schemas.microsoft.com/office/drawing/2014/main" id="{ED7BD472-11A1-4029-9BEA-4B28A3A93839}"/>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Imagem 6">
            <a:extLst>
              <a:ext uri="{FF2B5EF4-FFF2-40B4-BE49-F238E27FC236}">
                <a16:creationId xmlns:a16="http://schemas.microsoft.com/office/drawing/2014/main" id="{AB612FBD-3CDA-4AF5-B582-745D6D8B1C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0" name="Imagem 5">
            <a:extLst>
              <a:ext uri="{FF2B5EF4-FFF2-40B4-BE49-F238E27FC236}">
                <a16:creationId xmlns:a16="http://schemas.microsoft.com/office/drawing/2014/main" id="{5C4CDAC1-D2B5-45EB-AA33-C455A7571A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1" name="Subtítulo 2">
            <a:extLst>
              <a:ext uri="{FF2B5EF4-FFF2-40B4-BE49-F238E27FC236}">
                <a16:creationId xmlns:a16="http://schemas.microsoft.com/office/drawing/2014/main" id="{429485B5-3EED-4D24-AF91-F32302A8AC71}"/>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37703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13" name="Imagem 12">
            <a:extLst>
              <a:ext uri="{FF2B5EF4-FFF2-40B4-BE49-F238E27FC236}">
                <a16:creationId xmlns:a16="http://schemas.microsoft.com/office/drawing/2014/main" id="{A98914F3-6B4C-429A-92CE-978365341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60" y="2270544"/>
            <a:ext cx="9443668" cy="3806193"/>
          </a:xfrm>
          <a:prstGeom prst="rect">
            <a:avLst/>
          </a:prstGeom>
        </p:spPr>
      </p:pic>
      <p:pic>
        <p:nvPicPr>
          <p:cNvPr id="18" name="Imagem 17">
            <a:extLst>
              <a:ext uri="{FF2B5EF4-FFF2-40B4-BE49-F238E27FC236}">
                <a16:creationId xmlns:a16="http://schemas.microsoft.com/office/drawing/2014/main" id="{4BC6A4D0-EC85-4E97-B9F6-4B29E7698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992" y="2418193"/>
            <a:ext cx="5693837" cy="2657124"/>
          </a:xfrm>
          <a:prstGeom prst="rect">
            <a:avLst/>
          </a:prstGeom>
        </p:spPr>
      </p:pic>
      <p:sp>
        <p:nvSpPr>
          <p:cNvPr id="19" name="Subtítulo 2">
            <a:extLst>
              <a:ext uri="{FF2B5EF4-FFF2-40B4-BE49-F238E27FC236}">
                <a16:creationId xmlns:a16="http://schemas.microsoft.com/office/drawing/2014/main" id="{37C4D557-B4E4-426A-BEF1-C3D1E413DE02}"/>
              </a:ext>
            </a:extLst>
          </p:cNvPr>
          <p:cNvSpPr>
            <a:spLocks noGrp="1"/>
          </p:cNvSpPr>
          <p:nvPr>
            <p:ph type="subTitle" idx="1"/>
          </p:nvPr>
        </p:nvSpPr>
        <p:spPr>
          <a:xfrm>
            <a:off x="130629" y="837505"/>
            <a:ext cx="11930742" cy="1197357"/>
          </a:xfrm>
        </p:spPr>
        <p:txBody>
          <a:bodyPr>
            <a:normAutofit/>
          </a:bodyPr>
          <a:lstStyle/>
          <a:p>
            <a:pPr algn="just">
              <a:defRPr/>
            </a:pPr>
            <a:r>
              <a:rPr lang="en-US" sz="2200" b="1" dirty="0">
                <a:latin typeface="Cambria" panose="02040503050406030204" pitchFamily="18" charset="0"/>
              </a:rPr>
              <a:t>Consumption – Hibernation Mode x Low Battery Mode</a:t>
            </a:r>
          </a:p>
          <a:p>
            <a:pPr marL="342900" indent="-342900" algn="just">
              <a:buFont typeface="Arial" panose="020B0604020202020204" pitchFamily="34" charset="0"/>
              <a:buChar char="•"/>
              <a:defRPr/>
            </a:pPr>
            <a:r>
              <a:rPr lang="en-US" sz="2200" dirty="0">
                <a:latin typeface="Cambria" panose="02040503050406030204" pitchFamily="18" charset="0"/>
              </a:rPr>
              <a:t>Comparing Nominal Mode with Hibernate Mode, there is a savings of more than 9.6%, increasing battery life by 0.5 days.</a:t>
            </a:r>
          </a:p>
        </p:txBody>
      </p:sp>
      <p:sp>
        <p:nvSpPr>
          <p:cNvPr id="20" name="Retângulo 19">
            <a:extLst>
              <a:ext uri="{FF2B5EF4-FFF2-40B4-BE49-F238E27FC236}">
                <a16:creationId xmlns:a16="http://schemas.microsoft.com/office/drawing/2014/main" id="{914C97E2-0D2E-4DC5-B6CD-5E2C71C77E60}"/>
              </a:ext>
            </a:extLst>
          </p:cNvPr>
          <p:cNvSpPr/>
          <p:nvPr/>
        </p:nvSpPr>
        <p:spPr>
          <a:xfrm>
            <a:off x="1050375" y="6024968"/>
            <a:ext cx="7593489" cy="338554"/>
          </a:xfrm>
          <a:prstGeom prst="rect">
            <a:avLst/>
          </a:prstGeom>
        </p:spPr>
        <p:txBody>
          <a:bodyPr wrap="none">
            <a:spAutoFit/>
          </a:bodyPr>
          <a:lstStyle/>
          <a:p>
            <a:r>
              <a:rPr lang="en-US" sz="1600" dirty="0">
                <a:latin typeface="Cambria" panose="02040503050406030204" pitchFamily="18" charset="0"/>
              </a:rPr>
              <a:t>Figure 9 – Comparison between Hibernation Modes (Blue) and Low Battery (Yellow).</a:t>
            </a:r>
          </a:p>
        </p:txBody>
      </p:sp>
      <p:grpSp>
        <p:nvGrpSpPr>
          <p:cNvPr id="12" name="Group 11">
            <a:extLst>
              <a:ext uri="{FF2B5EF4-FFF2-40B4-BE49-F238E27FC236}">
                <a16:creationId xmlns:a16="http://schemas.microsoft.com/office/drawing/2014/main" id="{4FBDDB99-129B-4BC0-9C44-8997306F932F}"/>
              </a:ext>
            </a:extLst>
          </p:cNvPr>
          <p:cNvGrpSpPr/>
          <p:nvPr/>
        </p:nvGrpSpPr>
        <p:grpSpPr>
          <a:xfrm>
            <a:off x="133174" y="6346084"/>
            <a:ext cx="11925651" cy="485039"/>
            <a:chOff x="133174" y="6320684"/>
            <a:chExt cx="11925651" cy="485039"/>
          </a:xfrm>
        </p:grpSpPr>
        <p:grpSp>
          <p:nvGrpSpPr>
            <p:cNvPr id="14" name="Group 13">
              <a:extLst>
                <a:ext uri="{FF2B5EF4-FFF2-40B4-BE49-F238E27FC236}">
                  <a16:creationId xmlns:a16="http://schemas.microsoft.com/office/drawing/2014/main" id="{79B8554F-503E-4E76-9767-6B9AC0EB9FFD}"/>
                </a:ext>
              </a:extLst>
            </p:cNvPr>
            <p:cNvGrpSpPr/>
            <p:nvPr/>
          </p:nvGrpSpPr>
          <p:grpSpPr>
            <a:xfrm>
              <a:off x="1870137" y="6391743"/>
              <a:ext cx="8451727" cy="413980"/>
              <a:chOff x="2119718" y="6391743"/>
              <a:chExt cx="8451727" cy="413980"/>
            </a:xfrm>
          </p:grpSpPr>
          <p:pic>
            <p:nvPicPr>
              <p:cNvPr id="16" name="Picture 15">
                <a:extLst>
                  <a:ext uri="{FF2B5EF4-FFF2-40B4-BE49-F238E27FC236}">
                    <a16:creationId xmlns:a16="http://schemas.microsoft.com/office/drawing/2014/main" id="{384E0612-2979-4505-B6C4-2B6BC049D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7" name="Picture 2" descr="Resultado de imagem para conae argentina">
                <a:extLst>
                  <a:ext uri="{FF2B5EF4-FFF2-40B4-BE49-F238E27FC236}">
                    <a16:creationId xmlns:a16="http://schemas.microsoft.com/office/drawing/2014/main" id="{F37F50B7-9B17-4E5D-A30D-5357A53C7C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12">
                <a:extLst>
                  <a:ext uri="{FF2B5EF4-FFF2-40B4-BE49-F238E27FC236}">
                    <a16:creationId xmlns:a16="http://schemas.microsoft.com/office/drawing/2014/main" id="{70EDE0AF-7948-48BD-9A55-F8DD168F8673}"/>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5" name="Retângulo 9">
              <a:extLst>
                <a:ext uri="{FF2B5EF4-FFF2-40B4-BE49-F238E27FC236}">
                  <a16:creationId xmlns:a16="http://schemas.microsoft.com/office/drawing/2014/main" id="{3AED90EF-E92B-4505-B345-1FD55BC89378}"/>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Imagem 6">
            <a:extLst>
              <a:ext uri="{FF2B5EF4-FFF2-40B4-BE49-F238E27FC236}">
                <a16:creationId xmlns:a16="http://schemas.microsoft.com/office/drawing/2014/main" id="{5C02E973-0F83-4473-BC0F-2EDF3267C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3" name="Imagem 5">
            <a:extLst>
              <a:ext uri="{FF2B5EF4-FFF2-40B4-BE49-F238E27FC236}">
                <a16:creationId xmlns:a16="http://schemas.microsoft.com/office/drawing/2014/main" id="{95B702A0-7F64-4DBB-A0DF-F562194ED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4" name="Subtítulo 2">
            <a:extLst>
              <a:ext uri="{FF2B5EF4-FFF2-40B4-BE49-F238E27FC236}">
                <a16:creationId xmlns:a16="http://schemas.microsoft.com/office/drawing/2014/main" id="{5FF849AC-FE83-44E2-9BF4-8691D7EDE0FF}"/>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Tree>
    <p:extLst>
      <p:ext uri="{BB962C8B-B14F-4D97-AF65-F5344CB8AC3E}">
        <p14:creationId xmlns:p14="http://schemas.microsoft.com/office/powerpoint/2010/main" val="3837485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0C42F29B-DADF-4891-A2DF-ABB0C2D64D21}"/>
              </a:ext>
            </a:extLst>
          </p:cNvPr>
          <p:cNvSpPr/>
          <p:nvPr/>
        </p:nvSpPr>
        <p:spPr>
          <a:xfrm>
            <a:off x="0" y="1"/>
            <a:ext cx="12192000" cy="601822"/>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3BDFC232-4317-4EE5-92DF-3D6B254E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13" name="Imagem 12">
            <a:extLst>
              <a:ext uri="{FF2B5EF4-FFF2-40B4-BE49-F238E27FC236}">
                <a16:creationId xmlns:a16="http://schemas.microsoft.com/office/drawing/2014/main" id="{A98914F3-6B4C-429A-92CE-978365341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60" y="2270544"/>
            <a:ext cx="9443668" cy="3806193"/>
          </a:xfrm>
          <a:prstGeom prst="rect">
            <a:avLst/>
          </a:prstGeom>
        </p:spPr>
      </p:pic>
      <p:pic>
        <p:nvPicPr>
          <p:cNvPr id="18" name="Imagem 17">
            <a:extLst>
              <a:ext uri="{FF2B5EF4-FFF2-40B4-BE49-F238E27FC236}">
                <a16:creationId xmlns:a16="http://schemas.microsoft.com/office/drawing/2014/main" id="{4BC6A4D0-EC85-4E97-B9F6-4B29E7698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992" y="2418193"/>
            <a:ext cx="5693837" cy="2657124"/>
          </a:xfrm>
          <a:prstGeom prst="rect">
            <a:avLst/>
          </a:prstGeom>
        </p:spPr>
      </p:pic>
      <p:sp>
        <p:nvSpPr>
          <p:cNvPr id="19" name="Subtítulo 2">
            <a:extLst>
              <a:ext uri="{FF2B5EF4-FFF2-40B4-BE49-F238E27FC236}">
                <a16:creationId xmlns:a16="http://schemas.microsoft.com/office/drawing/2014/main" id="{37C4D557-B4E4-426A-BEF1-C3D1E413DE02}"/>
              </a:ext>
            </a:extLst>
          </p:cNvPr>
          <p:cNvSpPr>
            <a:spLocks noGrp="1"/>
          </p:cNvSpPr>
          <p:nvPr>
            <p:ph type="subTitle" idx="1"/>
          </p:nvPr>
        </p:nvSpPr>
        <p:spPr>
          <a:xfrm>
            <a:off x="130629" y="837505"/>
            <a:ext cx="11930742" cy="1197357"/>
          </a:xfrm>
        </p:spPr>
        <p:txBody>
          <a:bodyPr>
            <a:normAutofit/>
          </a:bodyPr>
          <a:lstStyle/>
          <a:p>
            <a:pPr algn="just">
              <a:defRPr/>
            </a:pPr>
            <a:r>
              <a:rPr lang="en-US" sz="2200" b="1" dirty="0">
                <a:latin typeface="Cambria" panose="02040503050406030204" pitchFamily="18" charset="0"/>
              </a:rPr>
              <a:t>Consumption – Hibernation Mode x Low Battery Mode</a:t>
            </a:r>
          </a:p>
          <a:p>
            <a:pPr marL="342900" indent="-342900" algn="just">
              <a:buFont typeface="Arial" panose="020B0604020202020204" pitchFamily="34" charset="0"/>
              <a:buChar char="•"/>
              <a:defRPr/>
            </a:pPr>
            <a:r>
              <a:rPr lang="en-US" sz="2200" dirty="0">
                <a:latin typeface="Cambria" panose="02040503050406030204" pitchFamily="18" charset="0"/>
              </a:rPr>
              <a:t>Comparing Nominal Mode with Hibernate Mode, there is a savings of more than 9.6%, increasing battery life by 0.5 days.</a:t>
            </a:r>
          </a:p>
        </p:txBody>
      </p:sp>
      <p:sp>
        <p:nvSpPr>
          <p:cNvPr id="20" name="Retângulo 19">
            <a:extLst>
              <a:ext uri="{FF2B5EF4-FFF2-40B4-BE49-F238E27FC236}">
                <a16:creationId xmlns:a16="http://schemas.microsoft.com/office/drawing/2014/main" id="{914C97E2-0D2E-4DC5-B6CD-5E2C71C77E60}"/>
              </a:ext>
            </a:extLst>
          </p:cNvPr>
          <p:cNvSpPr/>
          <p:nvPr/>
        </p:nvSpPr>
        <p:spPr>
          <a:xfrm>
            <a:off x="1050375" y="6024968"/>
            <a:ext cx="7692875" cy="338554"/>
          </a:xfrm>
          <a:prstGeom prst="rect">
            <a:avLst/>
          </a:prstGeom>
        </p:spPr>
        <p:txBody>
          <a:bodyPr wrap="none">
            <a:spAutoFit/>
          </a:bodyPr>
          <a:lstStyle/>
          <a:p>
            <a:r>
              <a:rPr lang="en-US" sz="1600" dirty="0">
                <a:latin typeface="Cambria" panose="02040503050406030204" pitchFamily="18" charset="0"/>
              </a:rPr>
              <a:t>Figure 9 – Comparison between Hibernation Modes (Blue) and Low Battery (Yellow).</a:t>
            </a:r>
          </a:p>
        </p:txBody>
      </p:sp>
      <p:grpSp>
        <p:nvGrpSpPr>
          <p:cNvPr id="12" name="Group 11">
            <a:extLst>
              <a:ext uri="{FF2B5EF4-FFF2-40B4-BE49-F238E27FC236}">
                <a16:creationId xmlns:a16="http://schemas.microsoft.com/office/drawing/2014/main" id="{4FBDDB99-129B-4BC0-9C44-8997306F932F}"/>
              </a:ext>
            </a:extLst>
          </p:cNvPr>
          <p:cNvGrpSpPr/>
          <p:nvPr/>
        </p:nvGrpSpPr>
        <p:grpSpPr>
          <a:xfrm>
            <a:off x="133174" y="6346084"/>
            <a:ext cx="11925651" cy="485039"/>
            <a:chOff x="133174" y="6320684"/>
            <a:chExt cx="11925651" cy="485039"/>
          </a:xfrm>
        </p:grpSpPr>
        <p:grpSp>
          <p:nvGrpSpPr>
            <p:cNvPr id="14" name="Group 13">
              <a:extLst>
                <a:ext uri="{FF2B5EF4-FFF2-40B4-BE49-F238E27FC236}">
                  <a16:creationId xmlns:a16="http://schemas.microsoft.com/office/drawing/2014/main" id="{79B8554F-503E-4E76-9767-6B9AC0EB9FFD}"/>
                </a:ext>
              </a:extLst>
            </p:cNvPr>
            <p:cNvGrpSpPr/>
            <p:nvPr/>
          </p:nvGrpSpPr>
          <p:grpSpPr>
            <a:xfrm>
              <a:off x="1870137" y="6391743"/>
              <a:ext cx="8451727" cy="413980"/>
              <a:chOff x="2119718" y="6391743"/>
              <a:chExt cx="8451727" cy="413980"/>
            </a:xfrm>
          </p:grpSpPr>
          <p:pic>
            <p:nvPicPr>
              <p:cNvPr id="16" name="Picture 15">
                <a:extLst>
                  <a:ext uri="{FF2B5EF4-FFF2-40B4-BE49-F238E27FC236}">
                    <a16:creationId xmlns:a16="http://schemas.microsoft.com/office/drawing/2014/main" id="{384E0612-2979-4505-B6C4-2B6BC049D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637" y="6417510"/>
                <a:ext cx="1274808" cy="362446"/>
              </a:xfrm>
              <a:prstGeom prst="rect">
                <a:avLst/>
              </a:prstGeom>
            </p:spPr>
          </p:pic>
          <p:pic>
            <p:nvPicPr>
              <p:cNvPr id="17" name="Picture 2" descr="Resultado de imagem para conae argentina">
                <a:extLst>
                  <a:ext uri="{FF2B5EF4-FFF2-40B4-BE49-F238E27FC236}">
                    <a16:creationId xmlns:a16="http://schemas.microsoft.com/office/drawing/2014/main" id="{F37F50B7-9B17-4E5D-A30D-5357A53C7C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718" y="6391743"/>
                <a:ext cx="638986" cy="413980"/>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12">
                <a:extLst>
                  <a:ext uri="{FF2B5EF4-FFF2-40B4-BE49-F238E27FC236}">
                    <a16:creationId xmlns:a16="http://schemas.microsoft.com/office/drawing/2014/main" id="{70EDE0AF-7948-48BD-9A55-F8DD168F8673}"/>
                  </a:ext>
                </a:extLst>
              </p:cNvPr>
              <p:cNvSpPr/>
              <p:nvPr/>
            </p:nvSpPr>
            <p:spPr>
              <a:xfrm>
                <a:off x="2758704" y="6398678"/>
                <a:ext cx="6536351" cy="400110"/>
              </a:xfrm>
              <a:prstGeom prst="rect">
                <a:avLst/>
              </a:prstGeom>
              <a:effectLst>
                <a:outerShdw blurRad="50800" dist="38100" dir="2700000" algn="tl" rotWithShape="0">
                  <a:prstClr val="black">
                    <a:alpha val="40000"/>
                  </a:prstClr>
                </a:outerShdw>
              </a:effectLst>
            </p:spPr>
            <p:txBody>
              <a:bodyPr wrap="square">
                <a:spAutoFit/>
              </a:bodyPr>
              <a:lstStyle/>
              <a:p>
                <a:r>
                  <a:rPr lang="en-US" sz="2000" b="1" dirty="0">
                    <a:latin typeface="Nexa Bold" panose="02000000000000000000" pitchFamily="50" charset="0"/>
                  </a:rPr>
                  <a:t>II IAA Latin American Symposium on Small Satellites</a:t>
                </a:r>
              </a:p>
            </p:txBody>
          </p:sp>
        </p:grpSp>
        <p:sp>
          <p:nvSpPr>
            <p:cNvPr id="15" name="Retângulo 9">
              <a:extLst>
                <a:ext uri="{FF2B5EF4-FFF2-40B4-BE49-F238E27FC236}">
                  <a16:creationId xmlns:a16="http://schemas.microsoft.com/office/drawing/2014/main" id="{3AED90EF-E92B-4505-B345-1FD55BC89378}"/>
                </a:ext>
              </a:extLst>
            </p:cNvPr>
            <p:cNvSpPr/>
            <p:nvPr/>
          </p:nvSpPr>
          <p:spPr>
            <a:xfrm flipV="1">
              <a:off x="133174" y="6320684"/>
              <a:ext cx="11925651" cy="45719"/>
            </a:xfrm>
            <a:prstGeom prst="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Imagem 6">
            <a:extLst>
              <a:ext uri="{FF2B5EF4-FFF2-40B4-BE49-F238E27FC236}">
                <a16:creationId xmlns:a16="http://schemas.microsoft.com/office/drawing/2014/main" id="{5C02E973-0F83-4473-BC0F-2EDF3267C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3252" y="28419"/>
            <a:ext cx="544577" cy="544985"/>
          </a:xfrm>
          <a:prstGeom prst="rect">
            <a:avLst/>
          </a:prstGeom>
        </p:spPr>
      </p:pic>
      <p:pic>
        <p:nvPicPr>
          <p:cNvPr id="23" name="Imagem 5">
            <a:extLst>
              <a:ext uri="{FF2B5EF4-FFF2-40B4-BE49-F238E27FC236}">
                <a16:creationId xmlns:a16="http://schemas.microsoft.com/office/drawing/2014/main" id="{95B702A0-7F64-4DBB-A0DF-F562194ED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8869" y="85804"/>
            <a:ext cx="894827" cy="430927"/>
          </a:xfrm>
          <a:prstGeom prst="rect">
            <a:avLst/>
          </a:prstGeom>
          <a:effectLst/>
        </p:spPr>
      </p:pic>
      <p:sp>
        <p:nvSpPr>
          <p:cNvPr id="24" name="Subtítulo 2">
            <a:extLst>
              <a:ext uri="{FF2B5EF4-FFF2-40B4-BE49-F238E27FC236}">
                <a16:creationId xmlns:a16="http://schemas.microsoft.com/office/drawing/2014/main" id="{5FF849AC-FE83-44E2-9BF4-8691D7EDE0FF}"/>
              </a:ext>
            </a:extLst>
          </p:cNvPr>
          <p:cNvSpPr txBox="1">
            <a:spLocks/>
          </p:cNvSpPr>
          <p:nvPr/>
        </p:nvSpPr>
        <p:spPr>
          <a:xfrm>
            <a:off x="176873" y="80964"/>
            <a:ext cx="5072562" cy="4309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Nexa Bold" panose="02000000000000000000" pitchFamily="50" charset="0"/>
              </a:rPr>
              <a:t>4. Results during the prototyping</a:t>
            </a:r>
            <a:endParaRPr lang="en-US" dirty="0">
              <a:solidFill>
                <a:schemeClr val="bg1"/>
              </a:solidFill>
              <a:latin typeface="Nexa Bold" panose="02000000000000000000" pitchFamily="50" charset="0"/>
            </a:endParaRPr>
          </a:p>
        </p:txBody>
      </p:sp>
      <p:sp>
        <p:nvSpPr>
          <p:cNvPr id="2" name="Rectangle 1">
            <a:extLst>
              <a:ext uri="{FF2B5EF4-FFF2-40B4-BE49-F238E27FC236}">
                <a16:creationId xmlns:a16="http://schemas.microsoft.com/office/drawing/2014/main" id="{82B567A3-FD0A-4A2B-8117-A797E3A73EDA}"/>
              </a:ext>
            </a:extLst>
          </p:cNvPr>
          <p:cNvSpPr/>
          <p:nvPr/>
        </p:nvSpPr>
        <p:spPr>
          <a:xfrm>
            <a:off x="2163651" y="2497757"/>
            <a:ext cx="3990194"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latin typeface="Cambria" panose="02040503050406030204" pitchFamily="18" charset="0"/>
              </a:rPr>
              <a:t>Instead of using a 48MHz in </a:t>
            </a:r>
            <a:r>
              <a:rPr lang="en-US" dirty="0" err="1">
                <a:latin typeface="Cambria" panose="02040503050406030204" pitchFamily="18" charset="0"/>
              </a:rPr>
              <a:t>SysTick</a:t>
            </a:r>
            <a:r>
              <a:rPr lang="en-US" dirty="0">
                <a:latin typeface="Cambria" panose="02040503050406030204" pitchFamily="18" charset="0"/>
              </a:rPr>
              <a:t> Interrupter, we have to use a 32KHz. </a:t>
            </a:r>
          </a:p>
        </p:txBody>
      </p:sp>
    </p:spTree>
    <p:extLst>
      <p:ext uri="{BB962C8B-B14F-4D97-AF65-F5344CB8AC3E}">
        <p14:creationId xmlns:p14="http://schemas.microsoft.com/office/powerpoint/2010/main" val="312223629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8487</TotalTime>
  <Words>3069</Words>
  <Application>Microsoft Office PowerPoint</Application>
  <PresentationFormat>Widescreen</PresentationFormat>
  <Paragraphs>186</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vt:lpstr>
      <vt:lpstr>Nexa Bold</vt:lpstr>
      <vt:lpstr>Nexa Light</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Lionço</dc:creator>
  <cp:lastModifiedBy>Guilherme Lionço</cp:lastModifiedBy>
  <cp:revision>215</cp:revision>
  <dcterms:created xsi:type="dcterms:W3CDTF">2018-07-01T01:37:51Z</dcterms:created>
  <dcterms:modified xsi:type="dcterms:W3CDTF">2019-11-12T17:38:26Z</dcterms:modified>
</cp:coreProperties>
</file>